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92" r:id="rId2"/>
    <p:sldId id="382" r:id="rId3"/>
    <p:sldId id="258" r:id="rId4"/>
    <p:sldId id="500" r:id="rId5"/>
    <p:sldId id="352" r:id="rId6"/>
    <p:sldId id="532" r:id="rId7"/>
    <p:sldId id="542" r:id="rId8"/>
    <p:sldId id="533" r:id="rId9"/>
    <p:sldId id="531" r:id="rId10"/>
    <p:sldId id="481" r:id="rId11"/>
    <p:sldId id="482" r:id="rId12"/>
    <p:sldId id="493" r:id="rId13"/>
    <p:sldId id="501" r:id="rId14"/>
    <p:sldId id="483" r:id="rId15"/>
    <p:sldId id="484" r:id="rId16"/>
    <p:sldId id="485" r:id="rId17"/>
    <p:sldId id="502" r:id="rId18"/>
    <p:sldId id="486" r:id="rId19"/>
    <p:sldId id="503" r:id="rId20"/>
    <p:sldId id="487" r:id="rId21"/>
    <p:sldId id="488" r:id="rId22"/>
    <p:sldId id="504" r:id="rId23"/>
    <p:sldId id="529" r:id="rId24"/>
    <p:sldId id="489" r:id="rId25"/>
    <p:sldId id="494" r:id="rId26"/>
    <p:sldId id="505" r:id="rId27"/>
    <p:sldId id="490" r:id="rId28"/>
    <p:sldId id="507" r:id="rId29"/>
    <p:sldId id="491" r:id="rId30"/>
    <p:sldId id="470" r:id="rId31"/>
    <p:sldId id="471" r:id="rId32"/>
    <p:sldId id="472" r:id="rId33"/>
    <p:sldId id="508" r:id="rId34"/>
    <p:sldId id="473" r:id="rId35"/>
    <p:sldId id="509" r:id="rId36"/>
    <p:sldId id="474" r:id="rId37"/>
    <p:sldId id="510" r:id="rId38"/>
    <p:sldId id="511" r:id="rId39"/>
    <p:sldId id="475" r:id="rId40"/>
    <p:sldId id="512" r:id="rId41"/>
    <p:sldId id="476" r:id="rId42"/>
    <p:sldId id="513" r:id="rId43"/>
    <p:sldId id="477" r:id="rId44"/>
    <p:sldId id="495" r:id="rId45"/>
    <p:sldId id="514" r:id="rId46"/>
    <p:sldId id="478" r:id="rId47"/>
    <p:sldId id="479" r:id="rId48"/>
    <p:sldId id="480" r:id="rId49"/>
    <p:sldId id="515" r:id="rId50"/>
    <p:sldId id="516" r:id="rId51"/>
    <p:sldId id="459" r:id="rId52"/>
    <p:sldId id="460" r:id="rId53"/>
    <p:sldId id="517" r:id="rId54"/>
    <p:sldId id="461" r:id="rId55"/>
    <p:sldId id="518" r:id="rId56"/>
    <p:sldId id="462" r:id="rId57"/>
    <p:sldId id="519" r:id="rId58"/>
    <p:sldId id="463" r:id="rId59"/>
    <p:sldId id="464" r:id="rId60"/>
    <p:sldId id="496" r:id="rId61"/>
    <p:sldId id="465" r:id="rId62"/>
    <p:sldId id="466" r:id="rId63"/>
    <p:sldId id="467" r:id="rId64"/>
    <p:sldId id="468" r:id="rId65"/>
    <p:sldId id="469" r:id="rId66"/>
    <p:sldId id="497" r:id="rId67"/>
    <p:sldId id="448" r:id="rId68"/>
    <p:sldId id="449" r:id="rId69"/>
    <p:sldId id="520" r:id="rId70"/>
    <p:sldId id="521" r:id="rId71"/>
    <p:sldId id="450" r:id="rId72"/>
    <p:sldId id="451" r:id="rId73"/>
    <p:sldId id="452" r:id="rId74"/>
    <p:sldId id="453" r:id="rId75"/>
    <p:sldId id="454" r:id="rId76"/>
    <p:sldId id="455" r:id="rId77"/>
    <p:sldId id="498" r:id="rId78"/>
    <p:sldId id="456" r:id="rId79"/>
    <p:sldId id="457" r:id="rId80"/>
    <p:sldId id="458" r:id="rId81"/>
    <p:sldId id="437" r:id="rId82"/>
    <p:sldId id="499" r:id="rId83"/>
    <p:sldId id="522" r:id="rId84"/>
    <p:sldId id="438" r:id="rId85"/>
    <p:sldId id="439" r:id="rId86"/>
    <p:sldId id="523" r:id="rId87"/>
    <p:sldId id="524" r:id="rId88"/>
    <p:sldId id="440" r:id="rId89"/>
    <p:sldId id="441" r:id="rId90"/>
    <p:sldId id="525" r:id="rId91"/>
    <p:sldId id="530" r:id="rId92"/>
    <p:sldId id="442" r:id="rId93"/>
    <p:sldId id="526" r:id="rId94"/>
    <p:sldId id="527" r:id="rId95"/>
    <p:sldId id="528" r:id="rId96"/>
    <p:sldId id="443" r:id="rId97"/>
    <p:sldId id="506" r:id="rId98"/>
    <p:sldId id="444" r:id="rId99"/>
    <p:sldId id="314"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74DB8-BA47-4E22-B6F9-FABD707BE295}" v="25" dt="2018-05-10T22:38:58.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55" d="100"/>
          <a:sy n="55" d="100"/>
        </p:scale>
        <p:origin x="-748"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Paul" userId="b021e7ff2079c976" providerId="LiveId" clId="{99474DB8-BA47-4E22-B6F9-FABD707BE295}"/>
    <pc:docChg chg="undo custSel addSld modSld">
      <pc:chgData name="Roger Paul" userId="b021e7ff2079c976" providerId="LiveId" clId="{99474DB8-BA47-4E22-B6F9-FABD707BE295}" dt="2018-05-06T15:14:44.582" v="20" actId="14100"/>
      <pc:docMkLst>
        <pc:docMk/>
      </pc:docMkLst>
      <pc:sldChg chg="addSp modSp add">
        <pc:chgData name="Roger Paul" userId="b021e7ff2079c976" providerId="LiveId" clId="{99474DB8-BA47-4E22-B6F9-FABD707BE295}" dt="2018-05-06T15:03:36.932" v="1" actId="931"/>
        <pc:sldMkLst>
          <pc:docMk/>
          <pc:sldMk cId="3224057371" sldId="529"/>
        </pc:sldMkLst>
        <pc:picChg chg="add mod">
          <ac:chgData name="Roger Paul" userId="b021e7ff2079c976" providerId="LiveId" clId="{99474DB8-BA47-4E22-B6F9-FABD707BE295}" dt="2018-05-06T15:03:36.932" v="1" actId="931"/>
          <ac:picMkLst>
            <pc:docMk/>
            <pc:sldMk cId="3224057371" sldId="529"/>
            <ac:picMk id="3" creationId="{0811246B-CA17-401C-88B9-CA76F95765CD}"/>
          </ac:picMkLst>
        </pc:picChg>
      </pc:sldChg>
      <pc:sldChg chg="addSp delSp modSp add mod setBg">
        <pc:chgData name="Roger Paul" userId="b021e7ff2079c976" providerId="LiveId" clId="{99474DB8-BA47-4E22-B6F9-FABD707BE295}" dt="2018-05-06T15:06:04.648" v="14" actId="14100"/>
        <pc:sldMkLst>
          <pc:docMk/>
          <pc:sldMk cId="3961444730" sldId="530"/>
        </pc:sldMkLst>
        <pc:spChg chg="add del">
          <ac:chgData name="Roger Paul" userId="b021e7ff2079c976" providerId="LiveId" clId="{99474DB8-BA47-4E22-B6F9-FABD707BE295}" dt="2018-05-06T15:05:37.663" v="7" actId="26606"/>
          <ac:spMkLst>
            <pc:docMk/>
            <pc:sldMk cId="3961444730" sldId="530"/>
            <ac:spMk id="8" creationId="{32BC26D8-82FB-445E-AA49-62A77D7C1EE0}"/>
          </ac:spMkLst>
        </pc:spChg>
        <pc:spChg chg="add del">
          <ac:chgData name="Roger Paul" userId="b021e7ff2079c976" providerId="LiveId" clId="{99474DB8-BA47-4E22-B6F9-FABD707BE295}" dt="2018-05-06T15:05:37.663" v="7" actId="26606"/>
          <ac:spMkLst>
            <pc:docMk/>
            <pc:sldMk cId="3961444730" sldId="530"/>
            <ac:spMk id="10" creationId="{CB44330D-EA18-4254-AA95-EB49948539B8}"/>
          </ac:spMkLst>
        </pc:spChg>
        <pc:picChg chg="add mod">
          <ac:chgData name="Roger Paul" userId="b021e7ff2079c976" providerId="LiveId" clId="{99474DB8-BA47-4E22-B6F9-FABD707BE295}" dt="2018-05-06T15:06:04.648" v="14" actId="14100"/>
          <ac:picMkLst>
            <pc:docMk/>
            <pc:sldMk cId="3961444730" sldId="530"/>
            <ac:picMk id="3" creationId="{DB7F80CF-AF0D-41C7-B354-63E66DAC47F3}"/>
          </ac:picMkLst>
        </pc:picChg>
      </pc:sldChg>
      <pc:sldChg chg="addSp modSp add">
        <pc:chgData name="Roger Paul" userId="b021e7ff2079c976" providerId="LiveId" clId="{99474DB8-BA47-4E22-B6F9-FABD707BE295}" dt="2018-05-06T15:14:44.582" v="20" actId="14100"/>
        <pc:sldMkLst>
          <pc:docMk/>
          <pc:sldMk cId="1112224231" sldId="531"/>
        </pc:sldMkLst>
        <pc:picChg chg="add mod">
          <ac:chgData name="Roger Paul" userId="b021e7ff2079c976" providerId="LiveId" clId="{99474DB8-BA47-4E22-B6F9-FABD707BE295}" dt="2018-05-06T15:14:44.582" v="20" actId="14100"/>
          <ac:picMkLst>
            <pc:docMk/>
            <pc:sldMk cId="1112224231" sldId="531"/>
            <ac:picMk id="3" creationId="{4E66A384-39BF-446E-BADE-1F2EDE5D99D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024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4613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49818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7564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320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56597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4232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974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29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47052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732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279E4-3757-4451-8859-8299E3D25019}" type="datetimeFigureOut">
              <a:rPr lang="en-US" smtClean="0">
                <a:solidFill>
                  <a:prstClr val="white">
                    <a:tint val="75000"/>
                  </a:prstClr>
                </a:solidFill>
              </a:rPr>
              <a:pPr/>
              <a:t>2/14/2021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2A397-F725-4286-AD1F-D61403FC6752}"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2031905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Paper%20-16%20Video%20study%20group%20link" TargetMode="External"/><Relationship Id="rId7" Type="http://schemas.openxmlformats.org/officeDocument/2006/relationships/hyperlink" Target="https://vimeo.com/27164419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vimeo.com/270340828" TargetMode="External"/><Relationship Id="rId5" Type="http://schemas.openxmlformats.org/officeDocument/2006/relationships/hyperlink" Target="http://fifthepochalrevelationfellowship.com/notes/Paper_104_Growth_of_the_Trinity_Concept-2.pptx" TargetMode="External"/><Relationship Id="rId4" Type="http://schemas.openxmlformats.org/officeDocument/2006/relationships/hyperlink" Target="https://vimeo.com/26894936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24.htm#mortal_min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ifthepochalrevelationfellowship.com/audio/paper105/p105_01.mp3" TargetMode="External"/><Relationship Id="rId2" Type="http://schemas.openxmlformats.org/officeDocument/2006/relationships/hyperlink" Target="http://fifthepochalrevelationfellowship.com/b-urantia-book-standardized/topical_index/78.htm#I_AM"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203.htm#Universal_Fathe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7.htm#values" TargetMode="External"/><Relationship Id="rId2" Type="http://schemas.openxmlformats.org/officeDocument/2006/relationships/hyperlink" Target="http://fifthepochalrevelationfellowship.com/b-urantia-book-standardized/topical_index/114.htm#meanings"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39.htm#Deity" TargetMode="External"/><Relationship Id="rId4" Type="http://schemas.openxmlformats.org/officeDocument/2006/relationships/hyperlink" Target="http://fifthepochalrevelationfellowship.com/b-urantia-book-standardized/topical_index/140.htm#personalit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5.htm#Unqualified_Absolut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5.htm#Unqualified_Absolut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5.htm#potential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hyperlink" Target="http://encyclopediauranti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8.htm#First_Source_and_Cent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13.htm#master_universe" TargetMode="External"/><Relationship Id="rId2" Type="http://schemas.openxmlformats.org/officeDocument/2006/relationships/hyperlink" Target="http://fifthepochalrevelationfellowship.com/b-urantia-book-standardized/topical_index/205.htm#universe_of_univers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fifthepochalrevelationfellowship.com/audio/paper105/p105_02.mp3" TargetMode="External"/><Relationship Id="rId2" Type="http://schemas.openxmlformats.org/officeDocument/2006/relationships/hyperlink" Target="http://fifthepochalrevelationfellowship.com/b-urantia-book-standardized/topical_index/78.htm#I_AM"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2.htm#Absolutes" TargetMode="External"/><Relationship Id="rId5" Type="http://schemas.openxmlformats.org/officeDocument/2006/relationships/hyperlink" Target="http://fifthepochalrevelationfellowship.com/b-urantia-book-standardized/topical_index/84.htm#Isle_of_Paradise" TargetMode="External"/><Relationship Id="rId4" Type="http://schemas.openxmlformats.org/officeDocument/2006/relationships/hyperlink" Target="http://fifthepochalrevelationfellowship.com/b-urantia-book-standardized/topical_index/39.htm#Deity"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0.htm#personality" TargetMode="External"/><Relationship Id="rId2" Type="http://schemas.openxmlformats.org/officeDocument/2006/relationships/hyperlink" Target="http://fifthepochalrevelationfellowship.com/b-urantia-book-standardized/topical_index/58.htm#First_Source_and_Center"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203.htm#Universal_Father"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fifthepochalrevelationfellowship.com/audio/paper105/p105_00.mp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50.htm#Eternal_S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5.htm#Paradise" TargetMode="External"/><Relationship Id="rId2" Type="http://schemas.openxmlformats.org/officeDocument/2006/relationships/hyperlink" Target="http://fifthepochalrevelationfellowship.com/b-urantia-book-standardized/topical_index/203.htm#Universal_Controlle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73.htm#Havona" TargetMode="External"/><Relationship Id="rId2" Type="http://schemas.openxmlformats.org/officeDocument/2006/relationships/hyperlink" Target="http://fifthepochalrevelationfellowship.com/b-urantia-book-standardized/topical_index/203.htm#Universal_Creator"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199.htm#Trinity" TargetMode="External"/><Relationship Id="rId4" Type="http://schemas.openxmlformats.org/officeDocument/2006/relationships/hyperlink" Target="http://fifthepochalrevelationfellowship.com/b-urantia-book-standardized/topical_index/65.htm#God_of_Actio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5.htm#potentials" TargetMode="External"/><Relationship Id="rId2" Type="http://schemas.openxmlformats.org/officeDocument/2006/relationships/hyperlink" Target="http://fifthepochalrevelationfellowship.com/b-urantia-book-standardized/topical_index/82.htm#Infinite_Upholder"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202.htm#Universal_Absolut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9.htm#Deity_Absolute" TargetMode="External"/><Relationship Id="rId2" Type="http://schemas.openxmlformats.org/officeDocument/2006/relationships/hyperlink" Target="http://fifthepochalrevelationfellowship.com/b-urantia-book-standardized/topical_index/81.htm#Infinite_Potentia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ubfellowship.org/newbook/ub/ppr000_11.html#P000_11_6" TargetMode="External"/><Relationship Id="rId2" Type="http://schemas.openxmlformats.org/officeDocument/2006/relationships/hyperlink" Target="http://ubfellowship.org/newbook/ub/ppr106_7.html#P106_7_3" TargetMode="External"/><Relationship Id="rId1" Type="http://schemas.openxmlformats.org/officeDocument/2006/relationships/slideLayout" Target="../slideLayouts/slideLayout7.xml"/><Relationship Id="rId5" Type="http://schemas.openxmlformats.org/officeDocument/2006/relationships/hyperlink" Target="http://ubfellowship.org/newbook/ub/ppr017_2.html#P017_2_2" TargetMode="External"/><Relationship Id="rId4" Type="http://schemas.openxmlformats.org/officeDocument/2006/relationships/hyperlink" Target="http://ubfellowship.org/newbook/ub/ppr000_3.html#P000_3_11"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5.htm#Unqualified_Absolute" TargetMode="External"/><Relationship Id="rId2" Type="http://schemas.openxmlformats.org/officeDocument/2006/relationships/hyperlink" Target="http://fifthepochalrevelationfellowship.com/b-urantia-book-standardized/topical_index/81.htm#Infinite_Capacit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50.htm#pure_energy" TargetMode="External"/><Relationship Id="rId2" Type="http://schemas.openxmlformats.org/officeDocument/2006/relationships/hyperlink" Target="http://fifthepochalrevelationfellowship.com/b-urantia-book-standardized/topical_index/204.htm#Universal_One_of_Infinity"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13.htm#master_univers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78.htm#I_AM" TargetMode="External"/><Relationship Id="rId2" Type="http://schemas.openxmlformats.org/officeDocument/2006/relationships/hyperlink" Target="http://fifthepochalrevelationfellowship.com/audio/paper105/p105_03.mp3"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2.htm#Absolutes" TargetMode="External"/><Relationship Id="rId4" Type="http://schemas.openxmlformats.org/officeDocument/2006/relationships/hyperlink" Target="http://fifthepochalrevelationfellowship.com/b-urantia-book-standardized/topical_index/170.htm#Seven_Absolutes_of_Infinity"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39.htm#Deity" TargetMode="External"/><Relationship Id="rId2" Type="http://schemas.openxmlformats.org/officeDocument/2006/relationships/hyperlink" Target="http://fifthepochalrevelationfellowship.com/b-urantia-book-standardized/topical_index/58.htm#First_Source_and_Center"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145.htm#potentials" TargetMode="External"/><Relationship Id="rId4" Type="http://schemas.openxmlformats.org/officeDocument/2006/relationships/hyperlink" Target="http://fifthepochalrevelationfellowship.com/b-urantia-book-standardized/topical_index/203.htm#Universal_Father"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66.htm#Second_Person_of_Deity" TargetMode="External"/><Relationship Id="rId2" Type="http://schemas.openxmlformats.org/officeDocument/2006/relationships/hyperlink" Target="http://fifthepochalrevelationfellowship.com/b-urantia-book-standardized/topical_index/166.htm#Second_Source_and_Center"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50.htm#Eternal_Son" TargetMode="External"/><Relationship Id="rId4" Type="http://schemas.openxmlformats.org/officeDocument/2006/relationships/hyperlink" Target="http://fifthepochalrevelationfellowship.com/b-urantia-book-standardized/topical_index/140.htm#personality"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84.htm#Isle_of_Paradise" TargetMode="External"/><Relationship Id="rId2" Type="http://schemas.openxmlformats.org/officeDocument/2006/relationships/hyperlink" Target="http://fifthepochalrevelationfellowship.com/b-urantia-book-standardized/topical_index/136.htm#Paradise_Source_and_Center"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205.htm#Unqualified_Absolute" TargetMode="External"/><Relationship Id="rId5" Type="http://schemas.openxmlformats.org/officeDocument/2006/relationships/hyperlink" Target="http://fifthepochalrevelationfellowship.com/b-urantia-book-standardized/topical_index/135.htm#Paradise" TargetMode="External"/><Relationship Id="rId4" Type="http://schemas.openxmlformats.org/officeDocument/2006/relationships/hyperlink" Target="http://fifthepochalrevelationfellowship.com/b-urantia-book-standardized/topical_index/69.htm#gravity"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ubfellowship.org/newbook/ub/ppr000_11.html#P000_11_6" TargetMode="External"/><Relationship Id="rId2" Type="http://schemas.openxmlformats.org/officeDocument/2006/relationships/hyperlink" Target="http://ubfellowship.org/newbook/ub/ppr106_7.html#P106_7_3" TargetMode="External"/><Relationship Id="rId1" Type="http://schemas.openxmlformats.org/officeDocument/2006/relationships/slideLayout" Target="../slideLayouts/slideLayout7.xml"/><Relationship Id="rId5" Type="http://schemas.openxmlformats.org/officeDocument/2006/relationships/hyperlink" Target="http://ubfellowship.org/newbook/ub/ppr017_2.html#P017_2_2" TargetMode="External"/><Relationship Id="rId4" Type="http://schemas.openxmlformats.org/officeDocument/2006/relationships/hyperlink" Target="http://ubfellowship.org/newbook/ub/ppr000_3.html#P000_3_11"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92.htm#Third_Person_of_Deity" TargetMode="External"/><Relationship Id="rId2" Type="http://schemas.openxmlformats.org/officeDocument/2006/relationships/hyperlink" Target="http://fifthepochalrevelationfellowship.com/b-urantia-book-standardized/topical_index/192.htm#Third_Source_and_Center"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65.htm#God_of_Action" TargetMode="External"/><Relationship Id="rId5" Type="http://schemas.openxmlformats.org/officeDocument/2006/relationships/hyperlink" Target="http://fifthepochalrevelationfellowship.com/b-urantia-book-standardized/topical_index/81.htm#Infinite_Spirit" TargetMode="External"/><Relationship Id="rId4" Type="http://schemas.openxmlformats.org/officeDocument/2006/relationships/hyperlink" Target="http://fifthepochalrevelationfellowship.com/b-urantia-book-standardized/topical_index/31.htm#Conjoint_Actor" TargetMode="External"/></Relationships>
</file>

<file path=ppt/slides/_rels/slide5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9.htm#Deity_Absolute"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ubfellowship.org/newbook/ub/ppr000_11.html#P000_11_6" TargetMode="External"/><Relationship Id="rId2" Type="http://schemas.openxmlformats.org/officeDocument/2006/relationships/hyperlink" Target="http://ubfellowship.org/newbook/ub/ppr106_7.html#P106_7_3" TargetMode="External"/><Relationship Id="rId1" Type="http://schemas.openxmlformats.org/officeDocument/2006/relationships/slideLayout" Target="../slideLayouts/slideLayout7.xml"/><Relationship Id="rId5" Type="http://schemas.openxmlformats.org/officeDocument/2006/relationships/hyperlink" Target="http://ubfellowship.org/newbook/ub/ppr017_2.html#P017_2_2" TargetMode="External"/><Relationship Id="rId4" Type="http://schemas.openxmlformats.org/officeDocument/2006/relationships/hyperlink" Target="http://ubfellowship.org/newbook/ub/ppr000_3.html#P000_3_11"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13.htm#master_universe"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2.htm#Universal_Absolut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78.htm#I_AM" TargetMode="External"/><Relationship Id="rId2" Type="http://schemas.openxmlformats.org/officeDocument/2006/relationships/hyperlink" Target="http://fifthepochalrevelationfellowship.com/audio/paper105/p105_04.mp3"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2.htm#Absolutes" TargetMode="External"/><Relationship Id="rId4" Type="http://schemas.openxmlformats.org/officeDocument/2006/relationships/hyperlink" Target="http://fifthepochalrevelationfellowship.com/b-urantia-book-standardized/topical_index/170.htm#Seven_Absolutes_of_Infinity"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200.htm#triunities"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35.htm#Paradise" TargetMode="External"/><Relationship Id="rId2" Type="http://schemas.openxmlformats.org/officeDocument/2006/relationships/hyperlink" Target="http://fifthepochalrevelationfellowship.com/b-urantia-book-standardized/topical_index/145.htm#potentials"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39.htm#Deity" TargetMode="External"/><Relationship Id="rId4" Type="http://schemas.openxmlformats.org/officeDocument/2006/relationships/hyperlink" Target="http://fifthepochalrevelationfellowship.com/b-urantia-book-standardized/topical_index/140.htm#personality"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78.htm#I_AM" TargetMode="External"/><Relationship Id="rId2" Type="http://schemas.openxmlformats.org/officeDocument/2006/relationships/hyperlink" Target="http://fifthepochalrevelationfellowship.com/audio/paper105/p105_05.mp3"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200.htm#triunities" TargetMode="External"/><Relationship Id="rId4" Type="http://schemas.openxmlformats.org/officeDocument/2006/relationships/hyperlink" Target="http://fifthepochalrevelationfellowship.com/b-urantia-book-standardized/topical_index/135.htm#Paradise"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htm#absolute_level" TargetMode="External"/><Relationship Id="rId2" Type="http://schemas.openxmlformats.org/officeDocument/2006/relationships/hyperlink" Target="http://fifthepochalrevelationfellowship.com/b-urantia-book-standardized/topical_index/58.htm#First_Source_and_Center"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39.htm#Deity"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73.htm#Havona"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7.htm#values" TargetMode="External"/><Relationship Id="rId2" Type="http://schemas.openxmlformats.org/officeDocument/2006/relationships/hyperlink" Target="http://fifthepochalrevelationfellowship.com/b-urantia-book-standardized/topical_index/114.htm#meaning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5.htm#potentials" TargetMode="External"/><Relationship Id="rId2" Type="http://schemas.openxmlformats.org/officeDocument/2006/relationships/hyperlink" Target="http://fifthepochalrevelationfellowship.com/audio/paper105/p105_06.mp3"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69.htm#grand_universe" TargetMode="External"/><Relationship Id="rId2" Type="http://schemas.openxmlformats.org/officeDocument/2006/relationships/hyperlink" Target="http://fifthepochalrevelationfellowship.com/b-urantia-book-standardized/topical_index/73.htm#Havona"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13.htm#master_universe"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70.htm#seven_superuniverses" TargetMode="External"/><Relationship Id="rId2" Type="http://schemas.openxmlformats.org/officeDocument/2006/relationships/hyperlink" Target="http://fifthepochalrevelationfellowship.com/b-urantia-book-standardized/topical_index/52.htm#evolu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66.htm#God_the_Sevenfold" TargetMode="External"/><Relationship Id="rId2" Type="http://schemas.openxmlformats.org/officeDocument/2006/relationships/hyperlink" Target="http://fifthepochalrevelationfellowship.com/b-urantia-book-standardized/topical_index/43.htm#divinity"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177.htm#soul" TargetMode="External"/><Relationship Id="rId4" Type="http://schemas.openxmlformats.org/officeDocument/2006/relationships/hyperlink" Target="http://fifthepochalrevelationfellowship.com/b-urantia-book-standardized/topical_index/39.htm#Deity"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207.htm#values" TargetMode="External"/><Relationship Id="rId2" Type="http://schemas.openxmlformats.org/officeDocument/2006/relationships/hyperlink" Target="http://fifthepochalrevelationfellowship.com/audio/paper105/p105_07.mp3"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hyperlink" Target="http://fifthepochalrevelationfellowship.com/b-urantia-book-standardized/papers/paper-30-personalities-grand-universe.htm#U30_1_92" TargetMode="External"/><Relationship Id="rId13" Type="http://schemas.openxmlformats.org/officeDocument/2006/relationships/hyperlink" Target="http://fifthepochalrevelationfellowship.com/b-urantia-book-standardized/topical_index/197.htm#Transcendental_Recorders" TargetMode="External"/><Relationship Id="rId18" Type="http://schemas.openxmlformats.org/officeDocument/2006/relationships/hyperlink" Target="http://fifthepochalrevelationfellowship.com/b-urantia-book-standardized/papers/paper-31-corps-finality.htm#U31_9_1" TargetMode="External"/><Relationship Id="rId3" Type="http://schemas.openxmlformats.org/officeDocument/2006/relationships/hyperlink" Target="http://fifthepochalrevelationfellowship.com/b-urantia-book-standardized/papers/paper-31-corps-finality.htm#U31_8_1" TargetMode="External"/><Relationship Id="rId7" Type="http://schemas.openxmlformats.org/officeDocument/2006/relationships/hyperlink" Target="http://fifthepochalrevelationfellowship.com/b-urantia-book-standardized/papers/paper-31-corps-finality.htm#U31_8_2" TargetMode="External"/><Relationship Id="rId12" Type="http://schemas.openxmlformats.org/officeDocument/2006/relationships/hyperlink" Target="http://fifthepochalrevelationfellowship.com/b-urantia-book-standardized/papers/paper-29-universe-power-directors.htm" TargetMode="External"/><Relationship Id="rId17" Type="http://schemas.openxmlformats.org/officeDocument/2006/relationships/hyperlink" Target="http://fifthepochalrevelationfellowship.com/b-urantia-book-standardized/papers/paper-31-corps-finality.htm#U31_8_4" TargetMode="External"/><Relationship Id="rId2" Type="http://schemas.openxmlformats.org/officeDocument/2006/relationships/hyperlink" Target="http://fifthepochalrevelationfellowship.com/b-urantia-book-standardized/topical_index/151.htm#reality" TargetMode="External"/><Relationship Id="rId16" Type="http://schemas.openxmlformats.org/officeDocument/2006/relationships/hyperlink" Target="http://fifthepochalrevelationfellowship.com/b-urantia-book-standardized/papers/paper-31-corps-finality.htm#U31_9_13" TargetMode="External"/><Relationship Id="rId1" Type="http://schemas.openxmlformats.org/officeDocument/2006/relationships/slideLayout" Target="../slideLayouts/slideLayout7.xml"/><Relationship Id="rId6" Type="http://schemas.openxmlformats.org/officeDocument/2006/relationships/hyperlink" Target="http://fifthepochalrevelationfellowship.com/b-urantia-book-standardized/papers/paper-31-corps-finality.htm" TargetMode="External"/><Relationship Id="rId11" Type="http://schemas.openxmlformats.org/officeDocument/2006/relationships/hyperlink" Target="http://fifthepochalrevelationfellowship.com/b-urantia-book-standardized/topical_index/11.htm#Architects_of_the_Master_Universe" TargetMode="External"/><Relationship Id="rId5" Type="http://schemas.openxmlformats.org/officeDocument/2006/relationships/hyperlink" Target="http://fifthepochalrevelationfellowship.com/b-urantia-book-standardized/papers/paper-55-spheres-light-and-life.htm#U55_4_31" TargetMode="External"/><Relationship Id="rId15" Type="http://schemas.openxmlformats.org/officeDocument/2006/relationships/hyperlink" Target="http://fifthepochalrevelationfellowship.com/b-urantia-book-standardized/papers/paper-31-corps-finality.htm#U31_9_10" TargetMode="External"/><Relationship Id="rId10" Type="http://schemas.openxmlformats.org/officeDocument/2006/relationships/hyperlink" Target="http://fifthepochalrevelationfellowship.com/b-urantia-book-standardized/papers/paper-30-personalities-grand-universe.htm#U30_1_93" TargetMode="External"/><Relationship Id="rId4" Type="http://schemas.openxmlformats.org/officeDocument/2006/relationships/hyperlink" Target="http://fifthepochalrevelationfellowship.com/b-urantia-book-standardized/papers/foreword.htm#U0_1_12" TargetMode="External"/><Relationship Id="rId9" Type="http://schemas.openxmlformats.org/officeDocument/2006/relationships/hyperlink" Target="http://fifthepochalrevelationfellowship.com/b-urantia-book-standardized/papers/paper-31-corps-finality.htm#U31_8_3" TargetMode="External"/><Relationship Id="rId14" Type="http://schemas.openxmlformats.org/officeDocument/2006/relationships/hyperlink" Target="http://fifthepochalrevelationfellowship.com/b-urantia-book-standardized/papers/paper-27-ministry-primary-supernaphim.htm#U27_2_3"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70.htm#seven_superuniverses" TargetMode="External"/><Relationship Id="rId2" Type="http://schemas.openxmlformats.org/officeDocument/2006/relationships/hyperlink" Target="http://fifthepochalrevelationfellowship.com/b-urantia-book-standardized/topical_index/135.htm#Paradise"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73.htm#Havona"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97.htm#transcendental_level" TargetMode="External"/><Relationship Id="rId2" Type="http://schemas.openxmlformats.org/officeDocument/2006/relationships/hyperlink" Target="http://fifthepochalrevelationfellowship.com/b-urantia-book-standardized/topical_index/201.htm#Ultimate"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39.htm#Deity" TargetMode="External"/><Relationship Id="rId4" Type="http://schemas.openxmlformats.org/officeDocument/2006/relationships/hyperlink" Target="http://fifthepochalrevelationfellowship.com/b-urantia-book-standardized/topical_index/50.htm#eventuation"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hyperlink" Target="http://fifthepochalrevelationfellowship.com/b-urantia-book-standardized/topical_index/133.htm#omnipresence" TargetMode="External"/><Relationship Id="rId3" Type="http://schemas.openxmlformats.org/officeDocument/2006/relationships/hyperlink" Target="http://fifthepochalrevelationfellowship.com/b-urantia-book-standardized/topical_index/11.htm#Architects_of_the_Master_Universe" TargetMode="External"/><Relationship Id="rId7" Type="http://schemas.openxmlformats.org/officeDocument/2006/relationships/hyperlink" Target="http://fifthepochalrevelationfellowship.com/b-urantia-book-standardized/topical_index/133.htm#omniscience" TargetMode="External"/><Relationship Id="rId2" Type="http://schemas.openxmlformats.org/officeDocument/2006/relationships/hyperlink" Target="http://fifthepochalrevelationfellowship.com/b-urantia-book-standardized/topical_index/113.htm#master_universe" TargetMode="External"/><Relationship Id="rId1" Type="http://schemas.openxmlformats.org/officeDocument/2006/relationships/slideLayout" Target="../slideLayouts/slideLayout2.xml"/><Relationship Id="rId6" Type="http://schemas.openxmlformats.org/officeDocument/2006/relationships/hyperlink" Target="http://fifthepochalrevelationfellowship.com/b-urantia-book-standardized/topical_index/114.htm#meanings" TargetMode="External"/><Relationship Id="rId5" Type="http://schemas.openxmlformats.org/officeDocument/2006/relationships/hyperlink" Target="http://fifthepochalrevelationfellowship.com/b-urantia-book-standardized/topical_index/178.htm#space_potency" TargetMode="External"/><Relationship Id="rId4" Type="http://schemas.openxmlformats.org/officeDocument/2006/relationships/hyperlink" Target="http://fifthepochalrevelationfellowship.com/b-urantia-book-standardized/topical_index/136.htm#Paradise_force_organizers" TargetMode="External"/></Relationships>
</file>

<file path=ppt/slides/_rels/slide89.xml.rels><?xml version="1.0" encoding="UTF-8" standalone="yes"?>
<Relationships xmlns="http://schemas.openxmlformats.org/package/2006/relationships"><Relationship Id="rId2" Type="http://schemas.openxmlformats.org/officeDocument/2006/relationships/hyperlink" Target="http://fifthepochalrevelationfellowship.com/b-urantia-book-standardized/topical_index/140.htm#personali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70.htm#Seven_Master_Spirits" TargetMode="External"/><Relationship Id="rId2" Type="http://schemas.openxmlformats.org/officeDocument/2006/relationships/hyperlink" Target="http://fifthepochalrevelationfellowship.com/b-urantia-book-standardized/topical_index/200.htm#triunities" TargetMode="External"/><Relationship Id="rId1" Type="http://schemas.openxmlformats.org/officeDocument/2006/relationships/slideLayout" Target="../slideLayouts/slideLayout2.xml"/><Relationship Id="rId5" Type="http://schemas.openxmlformats.org/officeDocument/2006/relationships/hyperlink" Target="http://fifthepochalrevelationfellowship.com/b-urantia-book-standardized/topical_index/66.htm#God_the_Sevenfold" TargetMode="External"/><Relationship Id="rId4" Type="http://schemas.openxmlformats.org/officeDocument/2006/relationships/hyperlink" Target="http://fifthepochalrevelationfellowship.com/b-urantia-book-standardized/topical_index/43.htm#divinity" TargetMode="External"/></Relationships>
</file>

<file path=ppt/slides/_rels/slide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58.htm#First_Source_and_Center" TargetMode="External"/><Relationship Id="rId2" Type="http://schemas.openxmlformats.org/officeDocument/2006/relationships/hyperlink" Target="http://fifthepochalrevelationfellowship.com/b-urantia-book-standardized/topical_index/203.htm#Universal_Father"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hyperlink" Target="http://fifthepochalrevelationfellowship.com/b-urantia-book-standardized/topical_index/145.htm#potentials" TargetMode="External"/><Relationship Id="rId2" Type="http://schemas.openxmlformats.org/officeDocument/2006/relationships/hyperlink" Target="http://fifthepochalrevelationfellowship.com/b-urantia-book-standardized/topical_index/2.htm#Absolutes" TargetMode="External"/><Relationship Id="rId1" Type="http://schemas.openxmlformats.org/officeDocument/2006/relationships/slideLayout" Target="../slideLayouts/slideLayout2.xml"/><Relationship Id="rId4" Type="http://schemas.openxmlformats.org/officeDocument/2006/relationships/hyperlink" Target="http://fifthepochalrevelationfellowship.com/b-urantia-book-standardized/topical_index/130.htm#Nebadon" TargetMode="External"/></Relationships>
</file>

<file path=ppt/slides/_rels/slide99.xml.rels><?xml version="1.0" encoding="UTF-8" standalone="yes"?>
<Relationships xmlns="http://schemas.openxmlformats.org/package/2006/relationships"><Relationship Id="rId2" Type="http://schemas.openxmlformats.org/officeDocument/2006/relationships/hyperlink" Target="http://fifthepochalrevelationfellowship.com/notes/Paper_106_The_Universe_Levels_of_Reality-2.ppt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993775"/>
          </a:xfrm>
        </p:spPr>
        <p:txBody>
          <a:bodyPr/>
          <a:lstStyle/>
          <a:p>
            <a:r>
              <a:rPr lang="en-US" b="1"/>
              <a:t>The Urantia Book</a:t>
            </a:r>
            <a:endParaRPr lang="en-US"/>
          </a:p>
        </p:txBody>
      </p:sp>
      <p:sp>
        <p:nvSpPr>
          <p:cNvPr id="3" name="Subtitle 2"/>
          <p:cNvSpPr>
            <a:spLocks noGrp="1"/>
          </p:cNvSpPr>
          <p:nvPr>
            <p:ph type="subTitle" idx="1"/>
          </p:nvPr>
        </p:nvSpPr>
        <p:spPr>
          <a:xfrm>
            <a:off x="1295400" y="1447800"/>
            <a:ext cx="6400800" cy="1752600"/>
          </a:xfrm>
        </p:spPr>
        <p:txBody>
          <a:bodyPr>
            <a:normAutofit/>
          </a:bodyPr>
          <a:lstStyle/>
          <a:p>
            <a:r>
              <a:rPr lang="en-US" sz="2800" b="1" dirty="0">
                <a:solidFill>
                  <a:srgbClr val="FFFFFF"/>
                </a:solidFill>
                <a:latin typeface="Helvetica"/>
              </a:rPr>
              <a:t>Paper 105</a:t>
            </a:r>
            <a:r>
              <a:rPr lang="en-US" sz="2800" dirty="0"/>
              <a:t/>
            </a:r>
            <a:br>
              <a:rPr lang="en-US" sz="2800" dirty="0"/>
            </a:br>
            <a:r>
              <a:rPr lang="en-US" sz="2800" b="1" dirty="0">
                <a:solidFill>
                  <a:srgbClr val="FFFFFF"/>
                </a:solidFill>
                <a:latin typeface="Helvetica" panose="020B0604020202020204" pitchFamily="34" charset="0"/>
              </a:rPr>
              <a:t>Deity and Reality</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429000"/>
            <a:ext cx="609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hlinkClick r:id="rId3" action="ppaction://hlinkfile"/>
          </p:cNvPr>
          <p:cNvSpPr txBox="1"/>
          <p:nvPr/>
        </p:nvSpPr>
        <p:spPr>
          <a:xfrm>
            <a:off x="1981200" y="4724559"/>
            <a:ext cx="5905500" cy="461665"/>
          </a:xfrm>
          <a:prstGeom prst="rect">
            <a:avLst/>
          </a:prstGeom>
          <a:noFill/>
        </p:spPr>
        <p:txBody>
          <a:bodyPr wrap="square" rtlCol="0">
            <a:spAutoFit/>
          </a:bodyPr>
          <a:lstStyle/>
          <a:p>
            <a:pPr>
              <a:defRPr/>
            </a:pPr>
            <a:r>
              <a:rPr lang="en-US" sz="2400" kern="0" dirty="0">
                <a:solidFill>
                  <a:prstClr val="white"/>
                </a:solidFill>
                <a:hlinkClick r:id="rId4"/>
              </a:rPr>
              <a:t>Paper  105 - Video study group link part 1</a:t>
            </a:r>
            <a:endParaRPr lang="en-US" sz="2400" kern="0" dirty="0">
              <a:solidFill>
                <a:prstClr val="white"/>
              </a:solidFill>
            </a:endParaRPr>
          </a:p>
        </p:txBody>
      </p:sp>
      <p:sp>
        <p:nvSpPr>
          <p:cNvPr id="7" name="Rectangle 6"/>
          <p:cNvSpPr/>
          <p:nvPr/>
        </p:nvSpPr>
        <p:spPr>
          <a:xfrm>
            <a:off x="1945433" y="6166951"/>
            <a:ext cx="5905500" cy="461665"/>
          </a:xfrm>
          <a:prstGeom prst="rect">
            <a:avLst/>
          </a:prstGeom>
        </p:spPr>
        <p:txBody>
          <a:bodyPr wrap="square">
            <a:spAutoFit/>
          </a:bodyPr>
          <a:lstStyle/>
          <a:p>
            <a:pPr>
              <a:defRPr/>
            </a:pPr>
            <a:r>
              <a:rPr lang="en-US" sz="2400" kern="0" dirty="0">
                <a:solidFill>
                  <a:prstClr val="white"/>
                </a:solidFill>
                <a:hlinkClick r:id="rId5"/>
              </a:rPr>
              <a:t>Paper 104 - Growth of the Trinity Concept</a:t>
            </a:r>
            <a:endParaRPr lang="en-US" sz="2400" kern="0" dirty="0">
              <a:solidFill>
                <a:prstClr val="white"/>
              </a:solidFill>
            </a:endParaRPr>
          </a:p>
        </p:txBody>
      </p:sp>
      <p:sp>
        <p:nvSpPr>
          <p:cNvPr id="4" name="TextBox 3">
            <a:extLst>
              <a:ext uri="{FF2B5EF4-FFF2-40B4-BE49-F238E27FC236}">
                <a16:creationId xmlns:a16="http://schemas.microsoft.com/office/drawing/2014/main" xmlns="" id="{9A02C6F8-A75C-47E2-9055-3FF09F58CF98}"/>
              </a:ext>
            </a:extLst>
          </p:cNvPr>
          <p:cNvSpPr txBox="1"/>
          <p:nvPr/>
        </p:nvSpPr>
        <p:spPr>
          <a:xfrm>
            <a:off x="1981200" y="5186224"/>
            <a:ext cx="5181600" cy="376376"/>
          </a:xfrm>
          <a:prstGeom prst="rect">
            <a:avLst/>
          </a:prstGeom>
          <a:noFill/>
        </p:spPr>
        <p:txBody>
          <a:bodyPr wrap="square" rtlCol="0">
            <a:spAutoFit/>
          </a:bodyPr>
          <a:lstStyle/>
          <a:p>
            <a:r>
              <a:rPr lang="en-US" dirty="0">
                <a:hlinkClick r:id="rId6"/>
              </a:rPr>
              <a:t>Paper  105 - Video study group link part 2</a:t>
            </a:r>
            <a:endParaRPr lang="en-US" dirty="0"/>
          </a:p>
        </p:txBody>
      </p:sp>
      <p:sp>
        <p:nvSpPr>
          <p:cNvPr id="8" name="TextBox 7">
            <a:extLst>
              <a:ext uri="{FF2B5EF4-FFF2-40B4-BE49-F238E27FC236}">
                <a16:creationId xmlns:a16="http://schemas.microsoft.com/office/drawing/2014/main" xmlns="" id="{3814A821-146A-42AD-A7F1-151A94FE24D7}"/>
              </a:ext>
            </a:extLst>
          </p:cNvPr>
          <p:cNvSpPr txBox="1"/>
          <p:nvPr/>
        </p:nvSpPr>
        <p:spPr>
          <a:xfrm>
            <a:off x="1981200" y="5628862"/>
            <a:ext cx="4267200" cy="376376"/>
          </a:xfrm>
          <a:prstGeom prst="rect">
            <a:avLst/>
          </a:prstGeom>
          <a:noFill/>
        </p:spPr>
        <p:txBody>
          <a:bodyPr wrap="square" rtlCol="0">
            <a:spAutoFit/>
          </a:bodyPr>
          <a:lstStyle/>
          <a:p>
            <a:r>
              <a:rPr lang="en-US" dirty="0">
                <a:hlinkClick r:id="rId7"/>
              </a:rPr>
              <a:t>Paper  105 - Video study group link part 3</a:t>
            </a:r>
            <a:endParaRPr lang="en-US" dirty="0"/>
          </a:p>
        </p:txBody>
      </p:sp>
    </p:spTree>
    <p:extLst>
      <p:ext uri="{BB962C8B-B14F-4D97-AF65-F5344CB8AC3E}">
        <p14:creationId xmlns:p14="http://schemas.microsoft.com/office/powerpoint/2010/main" val="741492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105:0.2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(1152.2)</a:t>
            </a:r>
            <a:r>
              <a:rPr lang="en-US" dirty="0">
                <a:solidFill>
                  <a:srgbClr val="FFFFFF"/>
                </a:solidFill>
                <a:latin typeface="Helvetica" panose="020B0604020202020204" pitchFamily="34" charset="0"/>
              </a:rPr>
              <a:t> When the mortal intellect attempts to grasp the concept of reality totality, such a finite mind is face to face with infinity-reality; reality totality </a:t>
            </a:r>
            <a:r>
              <a:rPr lang="en-US" i="1" dirty="0">
                <a:solidFill>
                  <a:srgbClr val="FFFFFF"/>
                </a:solidFill>
                <a:latin typeface="Helvetica" panose="020B0604020202020204" pitchFamily="34" charset="0"/>
              </a:rPr>
              <a:t>is</a:t>
            </a:r>
            <a:r>
              <a:rPr lang="en-US" dirty="0">
                <a:solidFill>
                  <a:srgbClr val="FFFFFF"/>
                </a:solidFill>
                <a:latin typeface="Helvetica" panose="020B0604020202020204" pitchFamily="34" charset="0"/>
              </a:rPr>
              <a:t> infinity and therefore can never be fully comprehended by any mind that is </a:t>
            </a:r>
            <a:r>
              <a:rPr lang="en-US" dirty="0" err="1">
                <a:solidFill>
                  <a:srgbClr val="FFFFFF"/>
                </a:solidFill>
                <a:latin typeface="Helvetica" panose="020B0604020202020204" pitchFamily="34" charset="0"/>
              </a:rPr>
              <a:t>subinfinite</a:t>
            </a:r>
            <a:r>
              <a:rPr lang="en-US" dirty="0">
                <a:solidFill>
                  <a:srgbClr val="FFFFFF"/>
                </a:solidFill>
                <a:latin typeface="Helvetica" panose="020B0604020202020204" pitchFamily="34" charset="0"/>
              </a:rPr>
              <a:t> in concept capacity.</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105:0.3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(1152.3)</a:t>
            </a:r>
            <a:r>
              <a:rPr lang="en-US" dirty="0">
                <a:solidFill>
                  <a:srgbClr val="FFFFFF"/>
                </a:solidFill>
                <a:latin typeface="Helvetica" panose="020B0604020202020204" pitchFamily="34" charset="0"/>
              </a:rPr>
              <a:t> The human mind can hardly form an adequate concept of eternity existences, and without such comprehension it is impossible to portray even our concepts of reality totality. Nevertheless, we may attempt such a presentation, although we are fully aware that our concepts must be subjected to profound distortion in the process of translation-modification to the comprehension level of </a:t>
            </a:r>
            <a:r>
              <a:rPr lang="en-US" dirty="0">
                <a:solidFill>
                  <a:srgbClr val="FFFF99"/>
                </a:solidFill>
                <a:latin typeface="Helvetica" panose="020B0604020202020204" pitchFamily="34" charset="0"/>
                <a:hlinkClick r:id="rId2"/>
              </a:rPr>
              <a:t>mortal mind.</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74C75C-A39D-4D54-B7CA-4297186F4B20}"/>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1. The Philosophic Concept of the </a:t>
            </a:r>
            <a:r>
              <a:rPr lang="en-US" b="1" dirty="0">
                <a:solidFill>
                  <a:srgbClr val="FFFF99"/>
                </a:solidFill>
                <a:latin typeface="Helvetica" panose="020B0604020202020204" pitchFamily="34" charset="0"/>
                <a:hlinkClick r:id="rId2"/>
              </a:rPr>
              <a:t>I AM</a:t>
            </a:r>
            <a:r>
              <a:rPr lang="en-US" b="1" dirty="0">
                <a:solidFill>
                  <a:srgbClr val="FFFFFF"/>
                </a:solidFill>
                <a:latin typeface="Helvetica" panose="020B0604020202020204" pitchFamily="34" charset="0"/>
              </a:rPr>
              <a:t> </a:t>
            </a:r>
            <a:r>
              <a:rPr lang="en-US" dirty="0"/>
              <a:t/>
            </a:r>
            <a:br>
              <a:rPr lang="en-US" dirty="0"/>
            </a:br>
            <a:r>
              <a:rPr lang="en-US" sz="1800" b="1" cap="all" dirty="0">
                <a:solidFill>
                  <a:srgbClr val="FFFF99"/>
                </a:solidFill>
                <a:latin typeface="Verdana" panose="020B0604030504040204" pitchFamily="34" charset="0"/>
                <a:hlinkClick r:id="rId3"/>
              </a:rPr>
              <a:t>AUDIO VERSION</a:t>
            </a:r>
            <a:endParaRPr lang="en-US" sz="1800" dirty="0"/>
          </a:p>
        </p:txBody>
      </p:sp>
      <p:sp>
        <p:nvSpPr>
          <p:cNvPr id="3" name="Content Placeholder 2">
            <a:extLst>
              <a:ext uri="{FF2B5EF4-FFF2-40B4-BE49-F238E27FC236}">
                <a16:creationId xmlns:a16="http://schemas.microsoft.com/office/drawing/2014/main" xmlns="" id="{85593FA9-4E4B-48FA-AB1C-127D1DC88397}"/>
              </a:ext>
            </a:extLst>
          </p:cNvPr>
          <p:cNvSpPr>
            <a:spLocks noGrp="1"/>
          </p:cNvSpPr>
          <p:nvPr>
            <p:ph idx="1"/>
          </p:nvPr>
        </p:nvSpPr>
        <p:spPr/>
        <p:txBody>
          <a:bodyPr/>
          <a:lstStyle/>
          <a:p>
            <a:pPr marL="0" indent="0">
              <a:buNone/>
            </a:pPr>
            <a:r>
              <a:rPr lang="en-US" baseline="30000" dirty="0">
                <a:solidFill>
                  <a:srgbClr val="FFFF00"/>
                </a:solidFill>
                <a:latin typeface="Helvetica" panose="020B0604020202020204" pitchFamily="34" charset="0"/>
              </a:rPr>
              <a:t>105:1.1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(1152.4)</a:t>
            </a:r>
            <a:r>
              <a:rPr lang="en-US" dirty="0">
                <a:solidFill>
                  <a:srgbClr val="FFFFFF"/>
                </a:solidFill>
                <a:latin typeface="Helvetica" panose="020B0604020202020204" pitchFamily="34" charset="0"/>
              </a:rPr>
              <a:t> Absolute primal causation in infinity the philosophers of the universes attribute to the </a:t>
            </a:r>
            <a:r>
              <a:rPr lang="en-US" dirty="0">
                <a:solidFill>
                  <a:srgbClr val="FFFF99"/>
                </a:solidFill>
                <a:latin typeface="Helvetica" panose="020B0604020202020204" pitchFamily="34" charset="0"/>
                <a:hlinkClick r:id="rId4"/>
              </a:rPr>
              <a:t>Universal Father</a:t>
            </a:r>
            <a:r>
              <a:rPr lang="en-US" dirty="0">
                <a:solidFill>
                  <a:srgbClr val="FFFFFF"/>
                </a:solidFill>
                <a:latin typeface="Helvetica" panose="020B0604020202020204" pitchFamily="34" charset="0"/>
              </a:rPr>
              <a:t> functioning as the infinite, the eternal, and the absolute I AM.</a:t>
            </a:r>
            <a:endParaRPr lang="en-US" dirty="0"/>
          </a:p>
        </p:txBody>
      </p:sp>
    </p:spTree>
    <p:extLst>
      <p:ext uri="{BB962C8B-B14F-4D97-AF65-F5344CB8AC3E}">
        <p14:creationId xmlns:p14="http://schemas.microsoft.com/office/powerpoint/2010/main" val="3915951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1ECF510-7B92-48C5-B062-E507593F8008}"/>
              </a:ext>
            </a:extLst>
          </p:cNvPr>
          <p:cNvPicPr>
            <a:picLocks noChangeAspect="1"/>
          </p:cNvPicPr>
          <p:nvPr/>
        </p:nvPicPr>
        <p:blipFill>
          <a:blip r:embed="rId2"/>
          <a:stretch>
            <a:fillRect/>
          </a:stretch>
        </p:blipFill>
        <p:spPr>
          <a:xfrm>
            <a:off x="0" y="816787"/>
            <a:ext cx="9144000" cy="5224426"/>
          </a:xfrm>
          <a:prstGeom prst="rect">
            <a:avLst/>
          </a:prstGeom>
        </p:spPr>
      </p:pic>
    </p:spTree>
    <p:extLst>
      <p:ext uri="{BB962C8B-B14F-4D97-AF65-F5344CB8AC3E}">
        <p14:creationId xmlns:p14="http://schemas.microsoft.com/office/powerpoint/2010/main" val="213804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105:1.2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(1152.5)</a:t>
            </a:r>
            <a:r>
              <a:rPr lang="en-US" dirty="0">
                <a:solidFill>
                  <a:srgbClr val="FFFFFF"/>
                </a:solidFill>
                <a:latin typeface="Helvetica" panose="020B0604020202020204" pitchFamily="34" charset="0"/>
              </a:rPr>
              <a:t> There are many elements of danger attendant upon the presentation to the mortal intellect of this idea of an infinite I AM since this concept is so remote from human experiential understanding as to involve serious distortion of </a:t>
            </a:r>
            <a:r>
              <a:rPr lang="en-US" dirty="0">
                <a:solidFill>
                  <a:srgbClr val="FFFF99"/>
                </a:solidFill>
                <a:latin typeface="Helvetica" panose="020B0604020202020204" pitchFamily="34" charset="0"/>
                <a:hlinkClick r:id="rId2"/>
              </a:rPr>
              <a:t>meanings</a:t>
            </a:r>
            <a:r>
              <a:rPr lang="en-US" dirty="0">
                <a:solidFill>
                  <a:srgbClr val="FFFFFF"/>
                </a:solidFill>
                <a:latin typeface="Helvetica" panose="020B0604020202020204" pitchFamily="34" charset="0"/>
              </a:rPr>
              <a:t> and misconception of </a:t>
            </a:r>
            <a:r>
              <a:rPr lang="en-US" dirty="0">
                <a:solidFill>
                  <a:srgbClr val="FFFF99"/>
                </a:solidFill>
                <a:latin typeface="Helvetica" panose="020B0604020202020204" pitchFamily="34" charset="0"/>
                <a:hlinkClick r:id="rId3"/>
              </a:rPr>
              <a:t>values.</a:t>
            </a:r>
            <a:r>
              <a:rPr lang="en-US" dirty="0">
                <a:solidFill>
                  <a:srgbClr val="FFFFFF"/>
                </a:solidFill>
                <a:latin typeface="Helvetica" panose="020B0604020202020204" pitchFamily="34" charset="0"/>
              </a:rPr>
              <a:t> Nevertheless, the philosophic concept of the I AM does afford finite beings some basis for an attempted approach to the partial comprehension of absolute origins and infinite destinies. But in all our attempts to elucidate the genesis and fruition of reality, let it be made clear that this concept of the I AM is, in all </a:t>
            </a:r>
            <a:r>
              <a:rPr lang="en-US" dirty="0">
                <a:solidFill>
                  <a:srgbClr val="FFFF99"/>
                </a:solidFill>
                <a:latin typeface="Helvetica" panose="020B0604020202020204" pitchFamily="34" charset="0"/>
                <a:hlinkClick r:id="rId4"/>
              </a:rPr>
              <a:t>personality</a:t>
            </a:r>
            <a:r>
              <a:rPr lang="en-US" dirty="0">
                <a:solidFill>
                  <a:srgbClr val="FFFFFF"/>
                </a:solidFill>
                <a:latin typeface="Helvetica" panose="020B0604020202020204" pitchFamily="34" charset="0"/>
              </a:rPr>
              <a:t> meanings and values, synonymous with the First Person of </a:t>
            </a:r>
            <a:r>
              <a:rPr lang="en-US" dirty="0">
                <a:solidFill>
                  <a:srgbClr val="FFFF99"/>
                </a:solidFill>
                <a:latin typeface="Helvetica" panose="020B0604020202020204" pitchFamily="34" charset="0"/>
                <a:hlinkClick r:id="rId5"/>
              </a:rPr>
              <a:t>Deity,</a:t>
            </a:r>
            <a:r>
              <a:rPr lang="en-US" dirty="0">
                <a:solidFill>
                  <a:srgbClr val="FFFFFF"/>
                </a:solidFill>
                <a:latin typeface="Helvetica" panose="020B0604020202020204" pitchFamily="34" charset="0"/>
              </a:rPr>
              <a:t> the Universal Father of all personalities. But this postulate of the I AM is not so clearly identifiable in </a:t>
            </a:r>
            <a:r>
              <a:rPr lang="en-US" dirty="0" err="1">
                <a:solidFill>
                  <a:srgbClr val="FFFFFF"/>
                </a:solidFill>
                <a:latin typeface="Helvetica" panose="020B0604020202020204" pitchFamily="34" charset="0"/>
              </a:rPr>
              <a:t>undeified</a:t>
            </a:r>
            <a:r>
              <a:rPr lang="en-US" dirty="0">
                <a:solidFill>
                  <a:srgbClr val="FFFFFF"/>
                </a:solidFill>
                <a:latin typeface="Helvetica" panose="020B0604020202020204" pitchFamily="34" charset="0"/>
              </a:rPr>
              <a:t> realms of universal reality.</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(1152.6)</a:t>
            </a:r>
            <a:r>
              <a:rPr lang="en-US" dirty="0">
                <a:solidFill>
                  <a:srgbClr val="FFFFFF"/>
                </a:solidFill>
                <a:latin typeface="Helvetica" panose="020B0604020202020204" pitchFamily="34" charset="0"/>
              </a:rPr>
              <a:t> </a:t>
            </a:r>
            <a:r>
              <a:rPr lang="en-US" i="1" dirty="0">
                <a:solidFill>
                  <a:srgbClr val="FFFFFF"/>
                </a:solidFill>
                <a:latin typeface="Helvetica" panose="020B0604020202020204" pitchFamily="34" charset="0"/>
              </a:rPr>
              <a:t>The I AM is the Infinite; the I AM is also infinity.</a:t>
            </a:r>
            <a:r>
              <a:rPr lang="en-US" dirty="0">
                <a:solidFill>
                  <a:srgbClr val="FFFFFF"/>
                </a:solidFill>
                <a:latin typeface="Helvetica" panose="020B0604020202020204" pitchFamily="34" charset="0"/>
              </a:rPr>
              <a:t> From the sequential, time viewpoint, all reality has its origin in the infinite I AM, whose solitary existence in past infinite eternity must be a finite creature's premier philosophic postulate. The concept of the I AM connotes </a:t>
            </a:r>
            <a:r>
              <a:rPr lang="en-US" i="1" dirty="0">
                <a:solidFill>
                  <a:srgbClr val="FFFFFF"/>
                </a:solidFill>
                <a:latin typeface="Helvetica" panose="020B0604020202020204" pitchFamily="34" charset="0"/>
              </a:rPr>
              <a:t>unqualified infinity,</a:t>
            </a:r>
            <a:r>
              <a:rPr lang="en-US" dirty="0">
                <a:solidFill>
                  <a:srgbClr val="FFFFFF"/>
                </a:solidFill>
                <a:latin typeface="Helvetica" panose="020B0604020202020204" pitchFamily="34" charset="0"/>
              </a:rPr>
              <a:t> the undifferentiated reality of all that could ever be in all of an infinite eternity.</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105:1.4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(1153.1)</a:t>
            </a:r>
            <a:r>
              <a:rPr lang="en-US" dirty="0">
                <a:solidFill>
                  <a:srgbClr val="FFFFFF"/>
                </a:solidFill>
                <a:latin typeface="Helvetica" panose="020B0604020202020204" pitchFamily="34" charset="0"/>
              </a:rPr>
              <a:t> As an existential concept the I AM is neither deified nor </a:t>
            </a:r>
            <a:r>
              <a:rPr lang="en-US" dirty="0" err="1">
                <a:solidFill>
                  <a:srgbClr val="FFFFFF"/>
                </a:solidFill>
                <a:latin typeface="Helvetica" panose="020B0604020202020204" pitchFamily="34" charset="0"/>
              </a:rPr>
              <a:t>undeified</a:t>
            </a:r>
            <a:r>
              <a:rPr lang="en-US" dirty="0">
                <a:solidFill>
                  <a:srgbClr val="FFFFFF"/>
                </a:solidFill>
                <a:latin typeface="Helvetica" panose="020B0604020202020204" pitchFamily="34" charset="0"/>
              </a:rPr>
              <a:t>, neither actual nor potential, neither personal nor impersonal, neither static nor dynamic. No qualification can be applied to the Infinite except to state that the I AM </a:t>
            </a:r>
            <a:r>
              <a:rPr lang="en-US" i="1" dirty="0">
                <a:solidFill>
                  <a:srgbClr val="FFFFFF"/>
                </a:solidFill>
                <a:latin typeface="Helvetica" panose="020B0604020202020204" pitchFamily="34" charset="0"/>
              </a:rPr>
              <a:t>is.</a:t>
            </a:r>
            <a:r>
              <a:rPr lang="en-US" dirty="0">
                <a:solidFill>
                  <a:srgbClr val="FFFFFF"/>
                </a:solidFill>
                <a:latin typeface="Helvetica" panose="020B0604020202020204" pitchFamily="34" charset="0"/>
              </a:rPr>
              <a:t> The philosophic postulate of the I AM is one universe concept which is somewhat more difficult of comprehension than that of the </a:t>
            </a:r>
            <a:r>
              <a:rPr lang="en-US" dirty="0">
                <a:solidFill>
                  <a:srgbClr val="FFFF99"/>
                </a:solidFill>
                <a:latin typeface="Helvetica" panose="020B0604020202020204" pitchFamily="34" charset="0"/>
                <a:hlinkClick r:id="rId2"/>
              </a:rPr>
              <a:t>Unqualified Absolute.</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2B407-DBDF-4FC6-B196-95BBBBBA5113}"/>
              </a:ext>
            </a:extLst>
          </p:cNvPr>
          <p:cNvSpPr>
            <a:spLocks noGrp="1"/>
          </p:cNvSpPr>
          <p:nvPr>
            <p:ph type="title"/>
          </p:nvPr>
        </p:nvSpPr>
        <p:spPr/>
        <p:txBody>
          <a:bodyPr/>
          <a:lstStyle/>
          <a:p>
            <a:r>
              <a:rPr lang="en-US" dirty="0"/>
              <a:t>The </a:t>
            </a:r>
            <a:r>
              <a:rPr lang="en-US" sz="3200" dirty="0">
                <a:solidFill>
                  <a:srgbClr val="FFFF99"/>
                </a:solidFill>
                <a:latin typeface="Helvetica" panose="020B0604020202020204" pitchFamily="34" charset="0"/>
                <a:ea typeface="+mn-ea"/>
                <a:cs typeface="+mn-cs"/>
                <a:hlinkClick r:id="rId2"/>
              </a:rPr>
              <a:t>Unqualified Absolute</a:t>
            </a:r>
            <a:endParaRPr lang="en-US" dirty="0"/>
          </a:p>
        </p:txBody>
      </p:sp>
      <p:sp>
        <p:nvSpPr>
          <p:cNvPr id="3" name="Content Placeholder 2">
            <a:extLst>
              <a:ext uri="{FF2B5EF4-FFF2-40B4-BE49-F238E27FC236}">
                <a16:creationId xmlns:a16="http://schemas.microsoft.com/office/drawing/2014/main" xmlns="" id="{FE30F52A-7582-4815-96DB-29FD2BE01183}"/>
              </a:ext>
            </a:extLst>
          </p:cNvPr>
          <p:cNvSpPr>
            <a:spLocks noGrp="1"/>
          </p:cNvSpPr>
          <p:nvPr>
            <p:ph idx="1"/>
          </p:nvPr>
        </p:nvSpPr>
        <p:spPr/>
        <p:txBody>
          <a:bodyPr/>
          <a:lstStyle/>
          <a:p>
            <a:pPr marL="0" lvl="0" indent="0" algn="ctr">
              <a:spcBef>
                <a:spcPts val="0"/>
              </a:spcBef>
              <a:buNone/>
            </a:pPr>
            <a:r>
              <a:rPr lang="en-US" sz="1600" b="1" dirty="0">
                <a:solidFill>
                  <a:prstClr val="white"/>
                </a:solidFill>
                <a:latin typeface="Arial Black" pitchFamily="34" charset="0"/>
                <a:ea typeface="Times New Roman"/>
              </a:rPr>
              <a:t>The Unqualified Absolute</a:t>
            </a:r>
          </a:p>
          <a:p>
            <a:pPr marL="0" lvl="0" indent="0">
              <a:spcBef>
                <a:spcPts val="0"/>
              </a:spcBef>
              <a:buNone/>
            </a:pPr>
            <a:r>
              <a:rPr lang="en-US" sz="1600" b="1" dirty="0">
                <a:solidFill>
                  <a:prstClr val="white"/>
                </a:solidFill>
                <a:latin typeface="Arial Black" pitchFamily="34" charset="0"/>
                <a:ea typeface="Times New Roman"/>
              </a:rPr>
              <a:t>Existential things simply are.  The Unqualified Absolute is existential.  a positive reality 0:11.8 An Absolute of potentiality 115:3.8, Devoid of personality 0:11.7 Infinite Capacity; I AM static-reactive 105:2.10 Limitless, timeless, </a:t>
            </a:r>
            <a:r>
              <a:rPr lang="en-US" sz="1600" b="1" dirty="0" err="1">
                <a:solidFill>
                  <a:prstClr val="white"/>
                </a:solidFill>
                <a:latin typeface="Arial Black" pitchFamily="34" charset="0"/>
                <a:ea typeface="Times New Roman"/>
              </a:rPr>
              <a:t>spaceless</a:t>
            </a:r>
            <a:r>
              <a:rPr lang="en-US" sz="1600" b="1" dirty="0">
                <a:solidFill>
                  <a:prstClr val="white"/>
                </a:solidFill>
                <a:latin typeface="Arial Black" pitchFamily="34" charset="0"/>
                <a:ea typeface="Times New Roman"/>
              </a:rPr>
              <a:t>, boundless, and measureless truly infinite 105:3.7, Repository of static potentials, uncreated universes 0:11.4, Revealer, regulator, and repository of all that has Paradise as source 11:8.9, Totality of nonpersonal, </a:t>
            </a:r>
            <a:r>
              <a:rPr lang="en-US" sz="1600" b="1" dirty="0" err="1">
                <a:solidFill>
                  <a:prstClr val="white"/>
                </a:solidFill>
                <a:latin typeface="Arial Black" pitchFamily="34" charset="0"/>
                <a:ea typeface="Times New Roman"/>
              </a:rPr>
              <a:t>extradivine</a:t>
            </a:r>
            <a:r>
              <a:rPr lang="en-US" sz="1600" b="1" dirty="0">
                <a:solidFill>
                  <a:prstClr val="white"/>
                </a:solidFill>
                <a:latin typeface="Arial Black" pitchFamily="34" charset="0"/>
                <a:ea typeface="Times New Roman"/>
              </a:rPr>
              <a:t>, and </a:t>
            </a:r>
            <a:r>
              <a:rPr lang="en-US" sz="1600" b="1" dirty="0" err="1">
                <a:solidFill>
                  <a:prstClr val="white"/>
                </a:solidFill>
                <a:latin typeface="Arial Black" pitchFamily="34" charset="0"/>
                <a:ea typeface="Times New Roman"/>
              </a:rPr>
              <a:t>undeified</a:t>
            </a:r>
            <a:r>
              <a:rPr lang="en-US" sz="1600" b="1" dirty="0">
                <a:solidFill>
                  <a:prstClr val="white"/>
                </a:solidFill>
                <a:latin typeface="Arial Black" pitchFamily="34" charset="0"/>
                <a:ea typeface="Times New Roman"/>
              </a:rPr>
              <a:t> reality 0:11.7-9, Unpredictable in reactions 12:6.6-7 Unrevealed cosmic infinity of I AM; an Absolute of Infinity 0:11.1, Emergent energy must be liberated from 16:4.12 Matter subject to cosmic overcontrol of 21:2.12, May be activated by 2nd experiential Trinity 106:5.1,</a:t>
            </a:r>
          </a:p>
          <a:p>
            <a:pPr marL="0" lvl="0" indent="0">
              <a:spcBef>
                <a:spcPts val="0"/>
              </a:spcBef>
              <a:buNone/>
            </a:pPr>
            <a:r>
              <a:rPr lang="en-US" sz="1600" b="1" dirty="0">
                <a:solidFill>
                  <a:prstClr val="white"/>
                </a:solidFill>
                <a:latin typeface="Arial Black" pitchFamily="34" charset="0"/>
                <a:ea typeface="Times New Roman"/>
              </a:rPr>
              <a:t>Member of </a:t>
            </a:r>
            <a:r>
              <a:rPr lang="en-US" sz="1600" b="1" dirty="0" err="1">
                <a:solidFill>
                  <a:prstClr val="white"/>
                </a:solidFill>
                <a:latin typeface="Arial Black" pitchFamily="34" charset="0"/>
                <a:ea typeface="Times New Roman"/>
              </a:rPr>
              <a:t>triodity</a:t>
            </a:r>
            <a:r>
              <a:rPr lang="en-US" sz="1600" b="1" dirty="0">
                <a:solidFill>
                  <a:prstClr val="white"/>
                </a:solidFill>
                <a:latin typeface="Arial Black" pitchFamily="34" charset="0"/>
                <a:ea typeface="Times New Roman"/>
              </a:rPr>
              <a:t> of potentiality 104:5.4, Master Force Organizers manipulate primordial space-forces of 12:4.6, Outer space is domain of 12:2.1</a:t>
            </a:r>
            <a:endParaRPr lang="en-US" sz="1600" dirty="0">
              <a:solidFill>
                <a:prstClr val="white"/>
              </a:solidFill>
              <a:latin typeface="Arial Black" pitchFamily="34" charset="0"/>
              <a:ea typeface="Times New Roman"/>
            </a:endParaRPr>
          </a:p>
          <a:p>
            <a:pPr marL="0" indent="0">
              <a:buNone/>
            </a:pPr>
            <a:endParaRPr lang="en-US" dirty="0"/>
          </a:p>
        </p:txBody>
      </p:sp>
    </p:spTree>
    <p:extLst>
      <p:ext uri="{BB962C8B-B14F-4D97-AF65-F5344CB8AC3E}">
        <p14:creationId xmlns:p14="http://schemas.microsoft.com/office/powerpoint/2010/main" val="1353044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105:1.5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(1153.2)</a:t>
            </a:r>
            <a:r>
              <a:rPr lang="en-US" dirty="0">
                <a:solidFill>
                  <a:srgbClr val="FFFFFF"/>
                </a:solidFill>
                <a:latin typeface="Helvetica" panose="020B0604020202020204" pitchFamily="34" charset="0"/>
              </a:rPr>
              <a:t> To the finite mind there simply must be a beginning, and though there never was a real beginning to reality, still there are certain source relationships which reality manifests to infinity. The </a:t>
            </a:r>
            <a:r>
              <a:rPr lang="en-US" dirty="0" err="1">
                <a:solidFill>
                  <a:srgbClr val="FFFFFF"/>
                </a:solidFill>
                <a:latin typeface="Helvetica" panose="020B0604020202020204" pitchFamily="34" charset="0"/>
              </a:rPr>
              <a:t>prereality</a:t>
            </a:r>
            <a:r>
              <a:rPr lang="en-US" dirty="0">
                <a:solidFill>
                  <a:srgbClr val="FFFFFF"/>
                </a:solidFill>
                <a:latin typeface="Helvetica" panose="020B0604020202020204" pitchFamily="34" charset="0"/>
              </a:rPr>
              <a:t>, primordial, eternity situation may be thought of something like this: At some infinitely distant, hypothetical, past-eternity moment, the I AM may be conceived as both thing and no thing, as both cause and effect, as both volition and response. At this hypothetical eternity moment there is no differentiation throughout all infinity. Infinity is filled by the Infinite; the Infinite encompasses infinity. This is the hypothetical static moment of eternity; actuals are still contained within their </a:t>
            </a:r>
            <a:r>
              <a:rPr lang="en-US" dirty="0">
                <a:solidFill>
                  <a:srgbClr val="FFFF99"/>
                </a:solidFill>
                <a:latin typeface="Helvetica" panose="020B0604020202020204" pitchFamily="34" charset="0"/>
                <a:hlinkClick r:id="rId2"/>
              </a:rPr>
              <a:t>potentials,</a:t>
            </a:r>
            <a:r>
              <a:rPr lang="en-US" dirty="0">
                <a:solidFill>
                  <a:srgbClr val="FFFFFF"/>
                </a:solidFill>
                <a:latin typeface="Helvetica" panose="020B0604020202020204" pitchFamily="34" charset="0"/>
              </a:rPr>
              <a:t> and potentials have not yet appeared within the infinity of the I AM. But even in this conjectured situation we must assume the existence of the possibility of self-will.</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5EB6B12-725B-4C9A-9B5F-860D20EF5C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770791"/>
          </a:xfrm>
          <a:prstGeom prst="rect">
            <a:avLst/>
          </a:prstGeom>
        </p:spPr>
      </p:pic>
      <p:pic>
        <p:nvPicPr>
          <p:cNvPr id="5" name="Picture 4">
            <a:extLst>
              <a:ext uri="{FF2B5EF4-FFF2-40B4-BE49-F238E27FC236}">
                <a16:creationId xmlns:a16="http://schemas.microsoft.com/office/drawing/2014/main" xmlns="" id="{B94C564A-21E7-4DB0-8672-5E33EFC12C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138234"/>
            <a:ext cx="4648200" cy="1607236"/>
          </a:xfrm>
          <a:prstGeom prst="rect">
            <a:avLst/>
          </a:prstGeom>
        </p:spPr>
      </p:pic>
      <p:pic>
        <p:nvPicPr>
          <p:cNvPr id="7" name="Picture 6">
            <a:extLst>
              <a:ext uri="{FF2B5EF4-FFF2-40B4-BE49-F238E27FC236}">
                <a16:creationId xmlns:a16="http://schemas.microsoft.com/office/drawing/2014/main" xmlns="" id="{EC6AB306-2FB6-4E41-A6EA-49B6552F0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3743" y="1941852"/>
            <a:ext cx="3657600" cy="4102608"/>
          </a:xfrm>
          <a:prstGeom prst="rect">
            <a:avLst/>
          </a:prstGeom>
        </p:spPr>
      </p:pic>
    </p:spTree>
    <p:extLst>
      <p:ext uri="{BB962C8B-B14F-4D97-AF65-F5344CB8AC3E}">
        <p14:creationId xmlns:p14="http://schemas.microsoft.com/office/powerpoint/2010/main" val="344100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905000"/>
            <a:ext cx="7543800" cy="2677656"/>
          </a:xfrm>
          <a:prstGeom prst="rect">
            <a:avLst/>
          </a:prstGeom>
          <a:noFill/>
        </p:spPr>
        <p:txBody>
          <a:bodyPr wrap="square" rtlCol="0">
            <a:spAutoFit/>
          </a:bodyPr>
          <a:lstStyle/>
          <a:p>
            <a:r>
              <a:rPr lang="en-US" sz="2800">
                <a:solidFill>
                  <a:prstClr val="white"/>
                </a:solidFill>
              </a:rPr>
              <a:t>We would like to give a special thanks to Don Estes for the use of the information from his Chart The Origin, History and Destiny of Universe Reality.  We would also like to thank the creator of </a:t>
            </a:r>
            <a:r>
              <a:rPr lang="en-US" sz="2800">
                <a:solidFill>
                  <a:prstClr val="white"/>
                </a:solidFill>
                <a:hlinkClick r:id="rId2"/>
              </a:rPr>
              <a:t>Encyclopedia Urantia</a:t>
            </a:r>
            <a:r>
              <a:rPr lang="en-US" sz="2800">
                <a:solidFill>
                  <a:prstClr val="white"/>
                </a:solidFill>
              </a:rPr>
              <a:t> for the use of his slides from that web site.</a:t>
            </a:r>
          </a:p>
        </p:txBody>
      </p:sp>
    </p:spTree>
    <p:extLst>
      <p:ext uri="{BB962C8B-B14F-4D97-AF65-F5344CB8AC3E}">
        <p14:creationId xmlns:p14="http://schemas.microsoft.com/office/powerpoint/2010/main" val="2027052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105:1.6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(1153.3)</a:t>
            </a:r>
            <a:r>
              <a:rPr lang="en-US" dirty="0">
                <a:solidFill>
                  <a:srgbClr val="FFFFFF"/>
                </a:solidFill>
                <a:latin typeface="Helvetica" panose="020B0604020202020204" pitchFamily="34" charset="0"/>
              </a:rPr>
              <a:t> Ever remember that man's comprehension of the Universal Father is a personal experience. God, as your spiritual Father, is comprehensible to you and to all other mortals; but </a:t>
            </a:r>
            <a:r>
              <a:rPr lang="en-US" i="1" dirty="0">
                <a:solidFill>
                  <a:srgbClr val="FFFFFF"/>
                </a:solidFill>
                <a:latin typeface="Helvetica" panose="020B0604020202020204" pitchFamily="34" charset="0"/>
              </a:rPr>
              <a:t>your experiential worshipful concept of the Universal Father must always be less than your philosophic postulate of the infinity of the </a:t>
            </a:r>
            <a:r>
              <a:rPr lang="en-US" i="1" dirty="0">
                <a:solidFill>
                  <a:srgbClr val="FFFF99"/>
                </a:solidFill>
                <a:latin typeface="Helvetica" panose="020B0604020202020204" pitchFamily="34" charset="0"/>
                <a:hlinkClick r:id="rId2"/>
              </a:rPr>
              <a:t>First Source and Center,</a:t>
            </a:r>
            <a:r>
              <a:rPr lang="en-US" i="1" dirty="0">
                <a:solidFill>
                  <a:srgbClr val="FFFFFF"/>
                </a:solidFill>
                <a:latin typeface="Helvetica" panose="020B0604020202020204" pitchFamily="34" charset="0"/>
              </a:rPr>
              <a:t> the I AM.</a:t>
            </a:r>
            <a:r>
              <a:rPr lang="en-US" dirty="0">
                <a:solidFill>
                  <a:srgbClr val="FFFFFF"/>
                </a:solidFill>
                <a:latin typeface="Helvetica" panose="020B0604020202020204" pitchFamily="34" charset="0"/>
              </a:rPr>
              <a:t> When we speak of the Father, we mean God as he is understandable by his creatures both high and low, but there is much more of Deity which is not comprehensible to universe creatures. God, your Father and my Father, is that phase of the Infinite which we perceive in our personalities as an actual experiential reality, but the I AM ever remains as our hypothesis of all that we feel is unknowable of the First Source and Center. And even that hypothesis probably falls far short of the unfathomed infinity of original reality.</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105:1.7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(1153.4)</a:t>
            </a:r>
            <a:r>
              <a:rPr lang="en-US" dirty="0">
                <a:solidFill>
                  <a:srgbClr val="FFFFFF"/>
                </a:solidFill>
                <a:latin typeface="Helvetica" panose="020B0604020202020204" pitchFamily="34" charset="0"/>
              </a:rPr>
              <a:t> The </a:t>
            </a:r>
            <a:r>
              <a:rPr lang="en-US" dirty="0">
                <a:solidFill>
                  <a:srgbClr val="FFFF99"/>
                </a:solidFill>
                <a:latin typeface="Helvetica" panose="020B0604020202020204" pitchFamily="34" charset="0"/>
                <a:hlinkClick r:id="rId2"/>
              </a:rPr>
              <a:t>universe of universes,</a:t>
            </a:r>
            <a:r>
              <a:rPr lang="en-US" dirty="0">
                <a:solidFill>
                  <a:srgbClr val="FFFFFF"/>
                </a:solidFill>
                <a:latin typeface="Helvetica" panose="020B0604020202020204" pitchFamily="34" charset="0"/>
              </a:rPr>
              <a:t> with its innumerable host of inhabiting personalities, is a vast and complex organism, but the First Source and Center is infinitely more complex than the universes and personalities which have become real in response to his willful mandates. When you stand in awe of the magnitude of the </a:t>
            </a:r>
            <a:r>
              <a:rPr lang="en-US" dirty="0">
                <a:solidFill>
                  <a:srgbClr val="FFFF99"/>
                </a:solidFill>
                <a:latin typeface="Helvetica" panose="020B0604020202020204" pitchFamily="34" charset="0"/>
                <a:hlinkClick r:id="rId3"/>
              </a:rPr>
              <a:t>master universe,</a:t>
            </a:r>
            <a:r>
              <a:rPr lang="en-US" dirty="0">
                <a:solidFill>
                  <a:srgbClr val="FFFFFF"/>
                </a:solidFill>
                <a:latin typeface="Helvetica" panose="020B0604020202020204" pitchFamily="34" charset="0"/>
              </a:rPr>
              <a:t> pause to consider that even this inconceivable creation can be no more than a partial revelation of the Infinite.</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889009-E965-4F3B-9027-7ED42A492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25" y="0"/>
            <a:ext cx="8667750" cy="6858000"/>
          </a:xfrm>
          <a:prstGeom prst="rect">
            <a:avLst/>
          </a:prstGeom>
        </p:spPr>
      </p:pic>
    </p:spTree>
    <p:extLst>
      <p:ext uri="{BB962C8B-B14F-4D97-AF65-F5344CB8AC3E}">
        <p14:creationId xmlns:p14="http://schemas.microsoft.com/office/powerpoint/2010/main" val="156629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11246B-CA17-401C-88B9-CA76F9576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7325"/>
            <a:ext cx="9144000" cy="3943350"/>
          </a:xfrm>
          <a:prstGeom prst="rect">
            <a:avLst/>
          </a:prstGeom>
        </p:spPr>
      </p:pic>
    </p:spTree>
    <p:extLst>
      <p:ext uri="{BB962C8B-B14F-4D97-AF65-F5344CB8AC3E}">
        <p14:creationId xmlns:p14="http://schemas.microsoft.com/office/powerpoint/2010/main" val="3224057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105:1.8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(1153.5)</a:t>
            </a:r>
            <a:r>
              <a:rPr lang="en-US" dirty="0">
                <a:solidFill>
                  <a:srgbClr val="FFFFFF"/>
                </a:solidFill>
                <a:latin typeface="Helvetica" panose="020B0604020202020204" pitchFamily="34" charset="0"/>
              </a:rPr>
              <a:t> Infinity is indeed remote from the experience level of mortal comprehension, but even in this age on </a:t>
            </a:r>
            <a:r>
              <a:rPr lang="en-US" dirty="0" err="1">
                <a:solidFill>
                  <a:srgbClr val="FFFFFF"/>
                </a:solidFill>
                <a:latin typeface="Helvetica" panose="020B0604020202020204" pitchFamily="34" charset="0"/>
              </a:rPr>
              <a:t>Urantia</a:t>
            </a:r>
            <a:r>
              <a:rPr lang="en-US" dirty="0">
                <a:solidFill>
                  <a:srgbClr val="FFFFFF"/>
                </a:solidFill>
                <a:latin typeface="Helvetica" panose="020B0604020202020204" pitchFamily="34" charset="0"/>
              </a:rPr>
              <a:t> your concepts of infinity are growing, and they will continue to grow throughout your endless careers stretching onward into future eternity. Unqualified infinity is meaningless to the finite creature, but infinity is capable of self-limitation and is susceptible of reality expression to all levels of universe existences. And the face which the Infinite turns toward all universe personalities is the face of a Father, the Universal Father of love.</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EB8B4-A716-4854-9985-A3D5C9CA91FA}"/>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2. The </a:t>
            </a:r>
            <a:r>
              <a:rPr lang="en-US" b="1" dirty="0">
                <a:solidFill>
                  <a:srgbClr val="FFFF99"/>
                </a:solidFill>
                <a:latin typeface="Helvetica" panose="020B0604020202020204" pitchFamily="34" charset="0"/>
                <a:hlinkClick r:id="rId2"/>
              </a:rPr>
              <a:t>I AM</a:t>
            </a:r>
            <a:r>
              <a:rPr lang="en-US" b="1" dirty="0">
                <a:solidFill>
                  <a:srgbClr val="FFFFFF"/>
                </a:solidFill>
                <a:latin typeface="Helvetica" panose="020B0604020202020204" pitchFamily="34" charset="0"/>
              </a:rPr>
              <a:t> as Triune and as Sevenfold </a:t>
            </a:r>
            <a:r>
              <a:rPr lang="en-US" dirty="0"/>
              <a:t/>
            </a:r>
            <a:br>
              <a:rPr lang="en-US" dirty="0"/>
            </a:br>
            <a:r>
              <a:rPr lang="en-US" sz="1800" b="1" u="sng" cap="all" dirty="0">
                <a:solidFill>
                  <a:srgbClr val="CD3700"/>
                </a:solidFill>
                <a:latin typeface="Verdana" panose="020B0604030504040204" pitchFamily="34" charset="0"/>
                <a:hlinkClick r:id="rId3"/>
              </a:rPr>
              <a:t>AUDIO VERSION</a:t>
            </a:r>
            <a:endParaRPr lang="en-US" sz="1800" dirty="0"/>
          </a:p>
        </p:txBody>
      </p:sp>
      <p:sp>
        <p:nvSpPr>
          <p:cNvPr id="3" name="Content Placeholder 2">
            <a:extLst>
              <a:ext uri="{FF2B5EF4-FFF2-40B4-BE49-F238E27FC236}">
                <a16:creationId xmlns:a16="http://schemas.microsoft.com/office/drawing/2014/main" xmlns="" id="{BD29A90F-778C-4D0F-9797-3EFFF5F1AB5F}"/>
              </a:ext>
            </a:extLst>
          </p:cNvPr>
          <p:cNvSpPr>
            <a:spLocks noGrp="1"/>
          </p:cNvSpPr>
          <p:nvPr>
            <p:ph idx="1"/>
          </p:nvPr>
        </p:nvSpPr>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105:2.1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(1153.6)</a:t>
            </a:r>
            <a:r>
              <a:rPr lang="en-US" dirty="0">
                <a:solidFill>
                  <a:srgbClr val="FFFFFF"/>
                </a:solidFill>
                <a:latin typeface="Helvetica" panose="020B0604020202020204" pitchFamily="34" charset="0"/>
              </a:rPr>
              <a:t> In considering the genesis of reality, ever bear in mind that all absolute reality is from eternity and is without beginning of existence. By absolute reality we refer to the three existential persons of </a:t>
            </a:r>
            <a:r>
              <a:rPr lang="en-US" dirty="0">
                <a:solidFill>
                  <a:srgbClr val="FFFF99"/>
                </a:solidFill>
                <a:latin typeface="Helvetica" panose="020B0604020202020204" pitchFamily="34" charset="0"/>
                <a:hlinkClick r:id="rId4"/>
              </a:rPr>
              <a:t>Deity,</a:t>
            </a:r>
            <a:r>
              <a:rPr lang="en-US" dirty="0">
                <a:solidFill>
                  <a:srgbClr val="FFFFFF"/>
                </a:solidFill>
                <a:latin typeface="Helvetica" panose="020B0604020202020204" pitchFamily="34" charset="0"/>
              </a:rPr>
              <a:t> the </a:t>
            </a:r>
            <a:r>
              <a:rPr lang="en-US" dirty="0">
                <a:solidFill>
                  <a:srgbClr val="FFFF99"/>
                </a:solidFill>
                <a:latin typeface="Helvetica" panose="020B0604020202020204" pitchFamily="34" charset="0"/>
                <a:hlinkClick r:id="rId5"/>
              </a:rPr>
              <a:t>Isle of Paradise,</a:t>
            </a:r>
            <a:r>
              <a:rPr lang="en-US" dirty="0">
                <a:solidFill>
                  <a:srgbClr val="FFFFFF"/>
                </a:solidFill>
                <a:latin typeface="Helvetica" panose="020B0604020202020204" pitchFamily="34" charset="0"/>
              </a:rPr>
              <a:t> and the three </a:t>
            </a:r>
            <a:r>
              <a:rPr lang="en-US" dirty="0">
                <a:solidFill>
                  <a:srgbClr val="FFFF99"/>
                </a:solidFill>
                <a:latin typeface="Helvetica" panose="020B0604020202020204" pitchFamily="34" charset="0"/>
                <a:hlinkClick r:id="rId6"/>
              </a:rPr>
              <a:t>Absolutes.</a:t>
            </a:r>
            <a:r>
              <a:rPr lang="en-US" dirty="0">
                <a:solidFill>
                  <a:srgbClr val="FFFFFF"/>
                </a:solidFill>
                <a:latin typeface="Helvetica" panose="020B0604020202020204" pitchFamily="34" charset="0"/>
              </a:rPr>
              <a:t> These seven realities are </a:t>
            </a:r>
            <a:r>
              <a:rPr lang="en-US" dirty="0" err="1">
                <a:solidFill>
                  <a:srgbClr val="FFFFFF"/>
                </a:solidFill>
                <a:latin typeface="Helvetica" panose="020B0604020202020204" pitchFamily="34" charset="0"/>
              </a:rPr>
              <a:t>co-ordinately</a:t>
            </a:r>
            <a:r>
              <a:rPr lang="en-US" dirty="0">
                <a:solidFill>
                  <a:srgbClr val="FFFFFF"/>
                </a:solidFill>
                <a:latin typeface="Helvetica" panose="020B0604020202020204" pitchFamily="34" charset="0"/>
              </a:rPr>
              <a:t> eternal, notwithstanding that we resort to time-space language in presenting their sequential origins to human beings.</a:t>
            </a:r>
            <a:endParaRPr lang="en-US" dirty="0"/>
          </a:p>
        </p:txBody>
      </p:sp>
    </p:spTree>
    <p:extLst>
      <p:ext uri="{BB962C8B-B14F-4D97-AF65-F5344CB8AC3E}">
        <p14:creationId xmlns:p14="http://schemas.microsoft.com/office/powerpoint/2010/main" val="1143277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346A00D-2B66-4F07-9502-955C659D0A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4589" y="0"/>
            <a:ext cx="5734821" cy="6858000"/>
          </a:xfrm>
          <a:prstGeom prst="rect">
            <a:avLst/>
          </a:prstGeom>
        </p:spPr>
      </p:pic>
    </p:spTree>
    <p:extLst>
      <p:ext uri="{BB962C8B-B14F-4D97-AF65-F5344CB8AC3E}">
        <p14:creationId xmlns:p14="http://schemas.microsoft.com/office/powerpoint/2010/main" val="2289822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105:2.2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(1154.1)</a:t>
            </a:r>
            <a:r>
              <a:rPr lang="en-US" dirty="0">
                <a:solidFill>
                  <a:srgbClr val="FFFFFF"/>
                </a:solidFill>
                <a:latin typeface="Helvetica" panose="020B0604020202020204" pitchFamily="34" charset="0"/>
              </a:rPr>
              <a:t> In following the chronological portrayal of the origins of reality, there must be a postulated theoretical moment of " first " volitional expression and " first " </a:t>
            </a:r>
            <a:r>
              <a:rPr lang="en-US" dirty="0" err="1">
                <a:solidFill>
                  <a:srgbClr val="FFFFFF"/>
                </a:solidFill>
                <a:latin typeface="Helvetica" panose="020B0604020202020204" pitchFamily="34" charset="0"/>
              </a:rPr>
              <a:t>repercussional</a:t>
            </a:r>
            <a:r>
              <a:rPr lang="en-US" dirty="0">
                <a:solidFill>
                  <a:srgbClr val="FFFFFF"/>
                </a:solidFill>
                <a:latin typeface="Helvetica" panose="020B0604020202020204" pitchFamily="34" charset="0"/>
              </a:rPr>
              <a:t> reaction within the I AM. In our attempts to portray the genesis and generation of reality, this stage may be conceived as the self-differentiation of </a:t>
            </a:r>
            <a:r>
              <a:rPr lang="en-US" i="1" dirty="0">
                <a:solidFill>
                  <a:srgbClr val="FFFFFF"/>
                </a:solidFill>
                <a:latin typeface="Helvetica" panose="020B0604020202020204" pitchFamily="34" charset="0"/>
              </a:rPr>
              <a:t>The Infinite One</a:t>
            </a:r>
            <a:r>
              <a:rPr lang="en-US" dirty="0">
                <a:solidFill>
                  <a:srgbClr val="FFFFFF"/>
                </a:solidFill>
                <a:latin typeface="Helvetica" panose="020B0604020202020204" pitchFamily="34" charset="0"/>
              </a:rPr>
              <a:t> from </a:t>
            </a:r>
            <a:r>
              <a:rPr lang="en-US" i="1" dirty="0">
                <a:solidFill>
                  <a:srgbClr val="FFFFFF"/>
                </a:solidFill>
                <a:latin typeface="Helvetica" panose="020B0604020202020204" pitchFamily="34" charset="0"/>
              </a:rPr>
              <a:t>The Infinitude,</a:t>
            </a:r>
            <a:r>
              <a:rPr lang="en-US" dirty="0">
                <a:solidFill>
                  <a:srgbClr val="FFFFFF"/>
                </a:solidFill>
                <a:latin typeface="Helvetica" panose="020B0604020202020204" pitchFamily="34" charset="0"/>
              </a:rPr>
              <a:t> but the postulation of this dual relationship must always be expanded to a triune conception by the recognition of the eternal continuum of </a:t>
            </a:r>
            <a:r>
              <a:rPr lang="en-US" i="1" dirty="0">
                <a:solidFill>
                  <a:srgbClr val="FFFFFF"/>
                </a:solidFill>
                <a:latin typeface="Helvetica" panose="020B0604020202020204" pitchFamily="34" charset="0"/>
              </a:rPr>
              <a:t>The Infinity,</a:t>
            </a:r>
            <a:r>
              <a:rPr lang="en-US" dirty="0">
                <a:solidFill>
                  <a:srgbClr val="FFFFFF"/>
                </a:solidFill>
                <a:latin typeface="Helvetica" panose="020B0604020202020204" pitchFamily="34" charset="0"/>
              </a:rPr>
              <a:t> the I AM.</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0BEAD67-C934-402E-8DDC-3C4F07378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417" y="0"/>
            <a:ext cx="6089166" cy="6858000"/>
          </a:xfrm>
          <a:prstGeom prst="rect">
            <a:avLst/>
          </a:prstGeom>
        </p:spPr>
      </p:pic>
    </p:spTree>
    <p:extLst>
      <p:ext uri="{BB962C8B-B14F-4D97-AF65-F5344CB8AC3E}">
        <p14:creationId xmlns:p14="http://schemas.microsoft.com/office/powerpoint/2010/main" val="882839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105:2.3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(1154.2)</a:t>
            </a:r>
            <a:r>
              <a:rPr lang="en-US" dirty="0">
                <a:solidFill>
                  <a:srgbClr val="FFFFFF"/>
                </a:solidFill>
                <a:latin typeface="Helvetica" panose="020B0604020202020204" pitchFamily="34" charset="0"/>
              </a:rPr>
              <a:t> This self-metamorphosis of the I AM culminates in the multiple differentiation of deified reality and of </a:t>
            </a:r>
            <a:r>
              <a:rPr lang="en-US" dirty="0" err="1">
                <a:solidFill>
                  <a:srgbClr val="FFFFFF"/>
                </a:solidFill>
                <a:latin typeface="Helvetica" panose="020B0604020202020204" pitchFamily="34" charset="0"/>
              </a:rPr>
              <a:t>undeified</a:t>
            </a:r>
            <a:r>
              <a:rPr lang="en-US" dirty="0">
                <a:solidFill>
                  <a:srgbClr val="FFFFFF"/>
                </a:solidFill>
                <a:latin typeface="Helvetica" panose="020B0604020202020204" pitchFamily="34" charset="0"/>
              </a:rPr>
              <a:t> reality, of potential and actual reality, and of certain other realities that can hardly be so classified. These differentiations of the theoretical monistic I AM are eternally integrated by simultaneous relationships arising within the same I AM—the prepotential, </a:t>
            </a:r>
            <a:r>
              <a:rPr lang="en-US" dirty="0" err="1">
                <a:solidFill>
                  <a:srgbClr val="FFFFFF"/>
                </a:solidFill>
                <a:latin typeface="Helvetica" panose="020B0604020202020204" pitchFamily="34" charset="0"/>
              </a:rPr>
              <a:t>preactual</a:t>
            </a:r>
            <a:r>
              <a:rPr lang="en-US" dirty="0">
                <a:solidFill>
                  <a:srgbClr val="FFFFFF"/>
                </a:solidFill>
                <a:latin typeface="Helvetica" panose="020B0604020202020204" pitchFamily="34" charset="0"/>
              </a:rPr>
              <a:t>, </a:t>
            </a:r>
            <a:r>
              <a:rPr lang="en-US" dirty="0" err="1">
                <a:solidFill>
                  <a:srgbClr val="FFFFFF"/>
                </a:solidFill>
                <a:latin typeface="Helvetica" panose="020B0604020202020204" pitchFamily="34" charset="0"/>
              </a:rPr>
              <a:t>prepersonal</a:t>
            </a:r>
            <a:r>
              <a:rPr lang="en-US" dirty="0">
                <a:solidFill>
                  <a:srgbClr val="FFFFFF"/>
                </a:solidFill>
                <a:latin typeface="Helvetica" panose="020B0604020202020204" pitchFamily="34" charset="0"/>
              </a:rPr>
              <a:t>, </a:t>
            </a:r>
            <a:r>
              <a:rPr lang="en-US" dirty="0" err="1">
                <a:solidFill>
                  <a:srgbClr val="FFFFFF"/>
                </a:solidFill>
                <a:latin typeface="Helvetica" panose="020B0604020202020204" pitchFamily="34" charset="0"/>
              </a:rPr>
              <a:t>monothetic</a:t>
            </a:r>
            <a:r>
              <a:rPr lang="en-US" dirty="0">
                <a:solidFill>
                  <a:srgbClr val="FFFFFF"/>
                </a:solidFill>
                <a:latin typeface="Helvetica" panose="020B0604020202020204" pitchFamily="34" charset="0"/>
              </a:rPr>
              <a:t> </a:t>
            </a:r>
            <a:r>
              <a:rPr lang="en-US" dirty="0" err="1">
                <a:solidFill>
                  <a:srgbClr val="FFFFFF"/>
                </a:solidFill>
                <a:latin typeface="Helvetica" panose="020B0604020202020204" pitchFamily="34" charset="0"/>
              </a:rPr>
              <a:t>prereality</a:t>
            </a:r>
            <a:r>
              <a:rPr lang="en-US" dirty="0">
                <a:solidFill>
                  <a:srgbClr val="FFFFFF"/>
                </a:solidFill>
                <a:latin typeface="Helvetica" panose="020B0604020202020204" pitchFamily="34" charset="0"/>
              </a:rPr>
              <a:t> which, though infinite, is revealed as absolute in the presence of the </a:t>
            </a:r>
            <a:r>
              <a:rPr lang="en-US" dirty="0">
                <a:solidFill>
                  <a:srgbClr val="FFFF99"/>
                </a:solidFill>
                <a:latin typeface="Helvetica" panose="020B0604020202020204" pitchFamily="34" charset="0"/>
                <a:hlinkClick r:id="rId2"/>
              </a:rPr>
              <a:t>First Source and Center</a:t>
            </a:r>
            <a:r>
              <a:rPr lang="en-US" dirty="0">
                <a:solidFill>
                  <a:srgbClr val="FFFFFF"/>
                </a:solidFill>
                <a:latin typeface="Helvetica" panose="020B0604020202020204" pitchFamily="34" charset="0"/>
              </a:rPr>
              <a:t> and as </a:t>
            </a:r>
            <a:r>
              <a:rPr lang="en-US" dirty="0">
                <a:solidFill>
                  <a:srgbClr val="FFFF99"/>
                </a:solidFill>
                <a:latin typeface="Helvetica" panose="020B0604020202020204" pitchFamily="34" charset="0"/>
                <a:hlinkClick r:id="rId3"/>
              </a:rPr>
              <a:t>personality</a:t>
            </a:r>
            <a:r>
              <a:rPr lang="en-US" dirty="0">
                <a:solidFill>
                  <a:srgbClr val="FFFFFF"/>
                </a:solidFill>
                <a:latin typeface="Helvetica" panose="020B0604020202020204" pitchFamily="34" charset="0"/>
              </a:rPr>
              <a:t> in the limitless love of the </a:t>
            </a:r>
            <a:r>
              <a:rPr lang="en-US" dirty="0">
                <a:solidFill>
                  <a:srgbClr val="FFFF99"/>
                </a:solidFill>
                <a:latin typeface="Helvetica" panose="020B0604020202020204" pitchFamily="34" charset="0"/>
                <a:hlinkClick r:id="rId4"/>
              </a:rPr>
              <a:t>Universal Father.</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US" b="1" dirty="0">
                <a:solidFill>
                  <a:srgbClr val="FFFFFF"/>
                </a:solidFill>
                <a:latin typeface="Helvetica" panose="020B0604020202020204" pitchFamily="34" charset="0"/>
              </a:rPr>
              <a:t>Paper 105</a:t>
            </a:r>
            <a:r>
              <a:rPr lang="en-US" dirty="0"/>
              <a:t/>
            </a:r>
            <a:br>
              <a:rPr lang="en-US" dirty="0"/>
            </a:br>
            <a:r>
              <a:rPr lang="en-US" b="1" dirty="0">
                <a:solidFill>
                  <a:srgbClr val="FFFFFF"/>
                </a:solidFill>
                <a:latin typeface="Helvetica" panose="020B0604020202020204" pitchFamily="34" charset="0"/>
              </a:rPr>
              <a:t>Deity and Reality</a:t>
            </a:r>
            <a:r>
              <a:rPr lang="en-US" dirty="0"/>
              <a:t/>
            </a:r>
            <a:br>
              <a:rPr lang="en-US" dirty="0"/>
            </a:br>
            <a:r>
              <a:rPr lang="en-US" sz="1800" b="1" cap="all" dirty="0">
                <a:solidFill>
                  <a:srgbClr val="FFFF99"/>
                </a:solidFill>
                <a:latin typeface="Verdana" panose="020B0604030504040204" pitchFamily="34" charset="0"/>
                <a:hlinkClick r:id="rId2"/>
              </a:rPr>
              <a:t>AUDIO VERSION</a:t>
            </a:r>
            <a:endParaRPr lang="en-US" sz="1800" dirty="0"/>
          </a:p>
        </p:txBody>
      </p:sp>
      <p:sp>
        <p:nvSpPr>
          <p:cNvPr id="3" name="Content Placeholder 2"/>
          <p:cNvSpPr>
            <a:spLocks noGrp="1"/>
          </p:cNvSpPr>
          <p:nvPr>
            <p:ph idx="1"/>
          </p:nvPr>
        </p:nvSpPr>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105:0.1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(1152.1)</a:t>
            </a:r>
            <a:r>
              <a:rPr lang="en-US" dirty="0">
                <a:solidFill>
                  <a:srgbClr val="FFFFFF"/>
                </a:solidFill>
                <a:latin typeface="Helvetica" panose="020B0604020202020204" pitchFamily="34" charset="0"/>
              </a:rPr>
              <a:t> To even high orders of universe intelligences infinity is only partially comprehensible, and the finality of reality is only relatively understandable. The human mind, as it seeks to penetrate the eternity-mystery of the origin and destiny of all that is called </a:t>
            </a:r>
            <a:r>
              <a:rPr lang="en-US" i="1" dirty="0">
                <a:solidFill>
                  <a:srgbClr val="FFFFFF"/>
                </a:solidFill>
                <a:latin typeface="Helvetica" panose="020B0604020202020204" pitchFamily="34" charset="0"/>
              </a:rPr>
              <a:t>real,</a:t>
            </a:r>
            <a:r>
              <a:rPr lang="en-US" dirty="0">
                <a:solidFill>
                  <a:srgbClr val="FFFFFF"/>
                </a:solidFill>
                <a:latin typeface="Helvetica" panose="020B0604020202020204" pitchFamily="34" charset="0"/>
              </a:rPr>
              <a:t> may helpfully approach the problem by conceiving eternity-infinity as an almost limitless ellipse which is produced by one absolute cause, and which functions throughout this universal circle of endless diversification, ever seeking some absolute and infinite potential of destiny.</a:t>
            </a:r>
            <a:endParaRPr lang="en-US" dirty="0"/>
          </a:p>
        </p:txBody>
      </p:sp>
    </p:spTree>
    <p:extLst>
      <p:ext uri="{BB962C8B-B14F-4D97-AF65-F5344CB8AC3E}">
        <p14:creationId xmlns:p14="http://schemas.microsoft.com/office/powerpoint/2010/main" val="414646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105:2.4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(1154.3)</a:t>
            </a:r>
            <a:r>
              <a:rPr lang="en-US" dirty="0">
                <a:solidFill>
                  <a:srgbClr val="FFFFFF"/>
                </a:solidFill>
                <a:latin typeface="Helvetica" panose="020B0604020202020204" pitchFamily="34" charset="0"/>
              </a:rPr>
              <a:t> By these internal metamorphoses the I AM is establishing the basis for a sevenfold self-relationship. The philosophic (time) concept of the solitary I AM and the transitional (time) concept of the I AM as triune can now be enlarged to encompass the I AM as sevenfold. This sevenfold—or seven phase—nature may be best suggested in relation to the Seven Absolutes of Infinity:</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105:2.5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(1154.4)</a:t>
            </a:r>
            <a:r>
              <a:rPr lang="en-US" dirty="0">
                <a:solidFill>
                  <a:srgbClr val="FFFFFF"/>
                </a:solidFill>
                <a:latin typeface="Helvetica" panose="020B0604020202020204" pitchFamily="34" charset="0"/>
              </a:rPr>
              <a:t> 1. </a:t>
            </a:r>
            <a:r>
              <a:rPr lang="en-US" i="1" dirty="0">
                <a:solidFill>
                  <a:srgbClr val="FFFFFF"/>
                </a:solidFill>
                <a:latin typeface="Helvetica" panose="020B0604020202020204" pitchFamily="34" charset="0"/>
              </a:rPr>
              <a:t>The Universal Father.</a:t>
            </a:r>
            <a:r>
              <a:rPr lang="en-US" dirty="0">
                <a:solidFill>
                  <a:srgbClr val="FFFFFF"/>
                </a:solidFill>
                <a:latin typeface="Helvetica" panose="020B0604020202020204" pitchFamily="34" charset="0"/>
              </a:rPr>
              <a:t> I AM father of the </a:t>
            </a:r>
            <a:r>
              <a:rPr lang="en-US" dirty="0">
                <a:solidFill>
                  <a:srgbClr val="FFFF99"/>
                </a:solidFill>
                <a:latin typeface="Helvetica" panose="020B0604020202020204" pitchFamily="34" charset="0"/>
                <a:hlinkClick r:id="rId2"/>
              </a:rPr>
              <a:t>Eternal Son.</a:t>
            </a:r>
            <a:r>
              <a:rPr lang="en-US" dirty="0">
                <a:solidFill>
                  <a:srgbClr val="FFFFFF"/>
                </a:solidFill>
                <a:latin typeface="Helvetica" panose="020B0604020202020204" pitchFamily="34" charset="0"/>
              </a:rPr>
              <a:t> This is the primal personality relationship of actualities. The absolute personality of the Son makes absolute the fact of God's fatherhood and establishes the potential sonship of all personalities. This relationship establishes the personality of the Infinite and consummates its spiritual revelation in the personality of the Original Son. This phase of the I AM is partially </a:t>
            </a:r>
            <a:r>
              <a:rPr lang="en-US" dirty="0" err="1">
                <a:solidFill>
                  <a:srgbClr val="FFFFFF"/>
                </a:solidFill>
                <a:latin typeface="Helvetica" panose="020B0604020202020204" pitchFamily="34" charset="0"/>
              </a:rPr>
              <a:t>experiencible</a:t>
            </a:r>
            <a:r>
              <a:rPr lang="en-US" dirty="0">
                <a:solidFill>
                  <a:srgbClr val="FFFFFF"/>
                </a:solidFill>
                <a:latin typeface="Helvetica" panose="020B0604020202020204" pitchFamily="34" charset="0"/>
              </a:rPr>
              <a:t> on spiritual levels even by mortals who, while yet in the flesh, may worship our Father.</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105:2.6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(1154.5)</a:t>
            </a:r>
            <a:r>
              <a:rPr lang="en-US" dirty="0">
                <a:solidFill>
                  <a:srgbClr val="FFFFFF"/>
                </a:solidFill>
                <a:latin typeface="Helvetica" panose="020B0604020202020204" pitchFamily="34" charset="0"/>
              </a:rPr>
              <a:t> 2.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Universal Controller.</a:t>
            </a:r>
            <a:r>
              <a:rPr lang="en-US" dirty="0">
                <a:solidFill>
                  <a:srgbClr val="FFFFFF"/>
                </a:solidFill>
                <a:latin typeface="Helvetica" panose="020B0604020202020204" pitchFamily="34" charset="0"/>
              </a:rPr>
              <a:t> I AM cause of eternal </a:t>
            </a:r>
            <a:r>
              <a:rPr lang="en-US" dirty="0">
                <a:solidFill>
                  <a:srgbClr val="FFFF99"/>
                </a:solidFill>
                <a:latin typeface="Helvetica" panose="020B0604020202020204" pitchFamily="34" charset="0"/>
                <a:hlinkClick r:id="rId3"/>
              </a:rPr>
              <a:t>Paradise.</a:t>
            </a:r>
            <a:r>
              <a:rPr lang="en-US" dirty="0">
                <a:solidFill>
                  <a:srgbClr val="FFFFFF"/>
                </a:solidFill>
                <a:latin typeface="Helvetica" panose="020B0604020202020204" pitchFamily="34" charset="0"/>
              </a:rPr>
              <a:t> This is the primal impersonal relationship of actualities, the original nonspiritual association. The Universal Father is God-as-love; the Universal Controller is God-as-pattern. This relationship establishes the potential of form—configuration—and determines the master pattern of impersonal and nonspiritual relationship—the master pattern from which all copies are made.</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37CCED2-34F2-4663-8FA0-6F3F0EEB25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9400"/>
            <a:ext cx="9144000" cy="6299200"/>
          </a:xfrm>
          <a:prstGeom prst="rect">
            <a:avLst/>
          </a:prstGeom>
        </p:spPr>
      </p:pic>
    </p:spTree>
    <p:extLst>
      <p:ext uri="{BB962C8B-B14F-4D97-AF65-F5344CB8AC3E}">
        <p14:creationId xmlns:p14="http://schemas.microsoft.com/office/powerpoint/2010/main" val="16692582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105:2.7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(1154.6)</a:t>
            </a:r>
            <a:r>
              <a:rPr lang="en-US" dirty="0">
                <a:solidFill>
                  <a:srgbClr val="FFFFFF"/>
                </a:solidFill>
                <a:latin typeface="Helvetica" panose="020B0604020202020204" pitchFamily="34" charset="0"/>
              </a:rPr>
              <a:t> 3.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Universal Creator.</a:t>
            </a:r>
            <a:r>
              <a:rPr lang="en-US" dirty="0">
                <a:solidFill>
                  <a:srgbClr val="FFFFFF"/>
                </a:solidFill>
                <a:latin typeface="Helvetica" panose="020B0604020202020204" pitchFamily="34" charset="0"/>
              </a:rPr>
              <a:t> I AM one with the Eternal Son. This union of the Father and the Son (in the presence of Paradise) initiates the creative cycle, which is consummated in the appearance of conjoint personality and the eternal universe. From the finite mortal's viewpoint, reality has its true beginnings with the eternity appearance of the </a:t>
            </a:r>
            <a:r>
              <a:rPr lang="en-US" dirty="0" err="1">
                <a:solidFill>
                  <a:srgbClr val="FFFF99"/>
                </a:solidFill>
                <a:latin typeface="Helvetica" panose="020B0604020202020204" pitchFamily="34" charset="0"/>
                <a:hlinkClick r:id="rId3"/>
              </a:rPr>
              <a:t>Havona</a:t>
            </a:r>
            <a:r>
              <a:rPr lang="en-US" dirty="0">
                <a:solidFill>
                  <a:srgbClr val="FFFFFF"/>
                </a:solidFill>
                <a:latin typeface="Helvetica" panose="020B0604020202020204" pitchFamily="34" charset="0"/>
              </a:rPr>
              <a:t> creation. This creative act of Deity is by and through the </a:t>
            </a:r>
            <a:r>
              <a:rPr lang="en-US" dirty="0">
                <a:solidFill>
                  <a:srgbClr val="FFFF99"/>
                </a:solidFill>
                <a:latin typeface="Helvetica" panose="020B0604020202020204" pitchFamily="34" charset="0"/>
                <a:hlinkClick r:id="rId4"/>
              </a:rPr>
              <a:t>God of Action,</a:t>
            </a:r>
            <a:r>
              <a:rPr lang="en-US" dirty="0">
                <a:solidFill>
                  <a:srgbClr val="FFFFFF"/>
                </a:solidFill>
                <a:latin typeface="Helvetica" panose="020B0604020202020204" pitchFamily="34" charset="0"/>
              </a:rPr>
              <a:t> who is in essence the unity of the Father-Son manifested on and to all levels of the actual. Therefore is divine creativity unfailingly characterized by unity, and this unity is the outward reflection of the absolute oneness of the duality of the Father-Son and of the </a:t>
            </a:r>
            <a:r>
              <a:rPr lang="en-US" dirty="0">
                <a:solidFill>
                  <a:srgbClr val="FFFF99"/>
                </a:solidFill>
                <a:latin typeface="Helvetica" panose="020B0604020202020204" pitchFamily="34" charset="0"/>
                <a:hlinkClick r:id="rId5"/>
              </a:rPr>
              <a:t>Trinity</a:t>
            </a:r>
            <a:r>
              <a:rPr lang="en-US" dirty="0">
                <a:solidFill>
                  <a:srgbClr val="FFFFFF"/>
                </a:solidFill>
                <a:latin typeface="Helvetica" panose="020B0604020202020204" pitchFamily="34" charset="0"/>
              </a:rPr>
              <a:t> of the Father-Son-Spirit.</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88F2FE9-9516-4E1A-8FAB-3644FA2AB7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25" y="0"/>
            <a:ext cx="8667750" cy="6858000"/>
          </a:xfrm>
          <a:prstGeom prst="rect">
            <a:avLst/>
          </a:prstGeom>
        </p:spPr>
      </p:pic>
    </p:spTree>
    <p:extLst>
      <p:ext uri="{BB962C8B-B14F-4D97-AF65-F5344CB8AC3E}">
        <p14:creationId xmlns:p14="http://schemas.microsoft.com/office/powerpoint/2010/main" val="3733515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105:2.8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(1155.1)</a:t>
            </a:r>
            <a:r>
              <a:rPr lang="en-US" dirty="0">
                <a:solidFill>
                  <a:srgbClr val="FFFFFF"/>
                </a:solidFill>
                <a:latin typeface="Helvetica" panose="020B0604020202020204" pitchFamily="34" charset="0"/>
              </a:rPr>
              <a:t> 4.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Infinite Upholder.</a:t>
            </a:r>
            <a:r>
              <a:rPr lang="en-US" dirty="0">
                <a:solidFill>
                  <a:srgbClr val="FFFFFF"/>
                </a:solidFill>
                <a:latin typeface="Helvetica" panose="020B0604020202020204" pitchFamily="34" charset="0"/>
              </a:rPr>
              <a:t> I AM self-associative. This is the primordial association of the statics and </a:t>
            </a:r>
            <a:r>
              <a:rPr lang="en-US" dirty="0">
                <a:solidFill>
                  <a:srgbClr val="FFFF99"/>
                </a:solidFill>
                <a:latin typeface="Helvetica" panose="020B0604020202020204" pitchFamily="34" charset="0"/>
                <a:hlinkClick r:id="rId3"/>
              </a:rPr>
              <a:t>potentials</a:t>
            </a:r>
            <a:r>
              <a:rPr lang="en-US" dirty="0">
                <a:solidFill>
                  <a:srgbClr val="FFFFFF"/>
                </a:solidFill>
                <a:latin typeface="Helvetica" panose="020B0604020202020204" pitchFamily="34" charset="0"/>
              </a:rPr>
              <a:t> of reality. In this relationship, all </a:t>
            </a:r>
            <a:r>
              <a:rPr lang="en-US" dirty="0" err="1">
                <a:solidFill>
                  <a:srgbClr val="FFFFFF"/>
                </a:solidFill>
                <a:latin typeface="Helvetica" panose="020B0604020202020204" pitchFamily="34" charset="0"/>
              </a:rPr>
              <a:t>qualifieds</a:t>
            </a:r>
            <a:r>
              <a:rPr lang="en-US" dirty="0">
                <a:solidFill>
                  <a:srgbClr val="FFFFFF"/>
                </a:solidFill>
                <a:latin typeface="Helvetica" panose="020B0604020202020204" pitchFamily="34" charset="0"/>
              </a:rPr>
              <a:t> and </a:t>
            </a:r>
            <a:r>
              <a:rPr lang="en-US" dirty="0" err="1">
                <a:solidFill>
                  <a:srgbClr val="FFFFFF"/>
                </a:solidFill>
                <a:latin typeface="Helvetica" panose="020B0604020202020204" pitchFamily="34" charset="0"/>
              </a:rPr>
              <a:t>unqualifieds</a:t>
            </a:r>
            <a:r>
              <a:rPr lang="en-US" dirty="0">
                <a:solidFill>
                  <a:srgbClr val="FFFFFF"/>
                </a:solidFill>
                <a:latin typeface="Helvetica" panose="020B0604020202020204" pitchFamily="34" charset="0"/>
              </a:rPr>
              <a:t> are compensated. This phase of the I AM is best understood as the </a:t>
            </a:r>
            <a:r>
              <a:rPr lang="en-US" dirty="0">
                <a:solidFill>
                  <a:srgbClr val="FFFF99"/>
                </a:solidFill>
                <a:latin typeface="Helvetica" panose="020B0604020202020204" pitchFamily="34" charset="0"/>
                <a:hlinkClick r:id="rId4"/>
              </a:rPr>
              <a:t>Universal Absolute</a:t>
            </a:r>
            <a:r>
              <a:rPr lang="en-US" dirty="0">
                <a:solidFill>
                  <a:srgbClr val="FFFFFF"/>
                </a:solidFill>
                <a:latin typeface="Helvetica" panose="020B0604020202020204" pitchFamily="34" charset="0"/>
              </a:rPr>
              <a:t>—the unifier of the Deity and the Unqualified Absolutes.</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1193A0C-B21A-4160-ABA0-0CD4DDD53737}"/>
              </a:ext>
            </a:extLst>
          </p:cNvPr>
          <p:cNvSpPr/>
          <p:nvPr/>
        </p:nvSpPr>
        <p:spPr>
          <a:xfrm>
            <a:off x="1295400" y="228601"/>
            <a:ext cx="6553200" cy="5909310"/>
          </a:xfrm>
          <a:prstGeom prst="rect">
            <a:avLst/>
          </a:prstGeom>
        </p:spPr>
        <p:txBody>
          <a:bodyPr wrap="square">
            <a:spAutoFit/>
          </a:bodyPr>
          <a:lstStyle/>
          <a:p>
            <a:pPr lvl="0" algn="ctr"/>
            <a:r>
              <a:rPr lang="en-US" dirty="0">
                <a:solidFill>
                  <a:prstClr val="white"/>
                </a:solidFill>
                <a:latin typeface="Arial Black" pitchFamily="34" charset="0"/>
                <a:ea typeface="Times New Roman"/>
              </a:rPr>
              <a:t>The Universal Absolute</a:t>
            </a:r>
          </a:p>
          <a:p>
            <a:pPr lvl="0"/>
            <a:r>
              <a:rPr lang="en-US" dirty="0">
                <a:solidFill>
                  <a:prstClr val="white"/>
                </a:solidFill>
                <a:latin typeface="Arial Black" pitchFamily="34" charset="0"/>
                <a:ea typeface="Times New Roman"/>
              </a:rPr>
              <a:t>An Absolute of potentiality 115:3.8, An inevitability 0:11.10</a:t>
            </a:r>
          </a:p>
          <a:p>
            <a:pPr lvl="0"/>
            <a:r>
              <a:rPr lang="en-US" dirty="0">
                <a:solidFill>
                  <a:prstClr val="white"/>
                </a:solidFill>
                <a:latin typeface="Arial Black" pitchFamily="34" charset="0"/>
                <a:ea typeface="Times New Roman"/>
              </a:rPr>
              <a:t>final function of Trinity? 56:9.3,</a:t>
            </a:r>
          </a:p>
          <a:p>
            <a:pPr lvl="0"/>
            <a:r>
              <a:rPr lang="en-US" dirty="0">
                <a:solidFill>
                  <a:prstClr val="white"/>
                </a:solidFill>
                <a:latin typeface="Arial Black" pitchFamily="34" charset="0"/>
                <a:ea typeface="Times New Roman"/>
              </a:rPr>
              <a:t>Infinite Upholder; I AM self-associative 105:2.8, Limitless, timeless, </a:t>
            </a:r>
            <a:r>
              <a:rPr lang="en-US" dirty="0" err="1">
                <a:solidFill>
                  <a:prstClr val="white"/>
                </a:solidFill>
                <a:latin typeface="Arial Black" pitchFamily="34" charset="0"/>
                <a:ea typeface="Times New Roman"/>
              </a:rPr>
              <a:t>spaceless</a:t>
            </a:r>
            <a:r>
              <a:rPr lang="en-US" dirty="0">
                <a:solidFill>
                  <a:prstClr val="white"/>
                </a:solidFill>
                <a:latin typeface="Arial Black" pitchFamily="34" charset="0"/>
                <a:ea typeface="Times New Roman"/>
              </a:rPr>
              <a:t>, boundless, and measureless truly infinite 106:7.3, energy proves existence of 42:0.1. Functions and actions of Universal Absolute:</a:t>
            </a:r>
          </a:p>
          <a:p>
            <a:pPr lvl="0"/>
            <a:r>
              <a:rPr lang="en-US" dirty="0">
                <a:solidFill>
                  <a:prstClr val="white"/>
                </a:solidFill>
                <a:latin typeface="Arial Black" pitchFamily="34" charset="0"/>
                <a:ea typeface="Times New Roman"/>
              </a:rPr>
              <a:t>Alternate opposing processions of space levels part of gravity technique of 12:4.16, Compensates tension between ever-existent and uncompleted 0:11.2, Makes material universes cosmically possible 0:11.12-13, may be activated by 2nd experiential Trinity 106:5.1,</a:t>
            </a:r>
          </a:p>
          <a:p>
            <a:pPr lvl="0"/>
            <a:r>
              <a:rPr lang="en-US" dirty="0">
                <a:solidFill>
                  <a:prstClr val="white"/>
                </a:solidFill>
                <a:latin typeface="Arial Black" pitchFamily="34" charset="0"/>
                <a:ea typeface="Times New Roman"/>
              </a:rPr>
              <a:t>member of Trinity of Trinities 56:9.5, member of </a:t>
            </a:r>
            <a:r>
              <a:rPr lang="en-US" dirty="0" err="1">
                <a:solidFill>
                  <a:prstClr val="white"/>
                </a:solidFill>
                <a:latin typeface="Arial Black" pitchFamily="34" charset="0"/>
                <a:ea typeface="Times New Roman"/>
              </a:rPr>
              <a:t>triodity</a:t>
            </a:r>
            <a:r>
              <a:rPr lang="en-US" dirty="0">
                <a:solidFill>
                  <a:prstClr val="white"/>
                </a:solidFill>
                <a:latin typeface="Arial Black" pitchFamily="34" charset="0"/>
                <a:ea typeface="Times New Roman"/>
              </a:rPr>
              <a:t> of potentiality 104:5.4(1151;4)</a:t>
            </a:r>
          </a:p>
          <a:p>
            <a:pPr lvl="0"/>
            <a:r>
              <a:rPr lang="en-US" dirty="0">
                <a:solidFill>
                  <a:prstClr val="white"/>
                </a:solidFill>
                <a:latin typeface="Arial Black" pitchFamily="34" charset="0"/>
                <a:ea typeface="Times New Roman"/>
              </a:rPr>
              <a:t>physical controllers may be reactive to 29:3.11(324;1)</a:t>
            </a:r>
          </a:p>
          <a:p>
            <a:pPr lvl="0"/>
            <a:r>
              <a:rPr lang="en-US" dirty="0">
                <a:solidFill>
                  <a:prstClr val="white"/>
                </a:solidFill>
                <a:latin typeface="Arial Black" pitchFamily="34" charset="0"/>
                <a:ea typeface="Times New Roman"/>
              </a:rPr>
              <a:t>triunity membership 104:4Unqualified Absolute and Deity Absolute unified in 0:3.11, </a:t>
            </a:r>
          </a:p>
        </p:txBody>
      </p:sp>
    </p:spTree>
    <p:extLst>
      <p:ext uri="{BB962C8B-B14F-4D97-AF65-F5344CB8AC3E}">
        <p14:creationId xmlns:p14="http://schemas.microsoft.com/office/powerpoint/2010/main" val="3290990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676976F-20F1-4CE0-A77E-0EFE4B8279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30860"/>
            <a:ext cx="9144000" cy="5796280"/>
          </a:xfrm>
          <a:prstGeom prst="rect">
            <a:avLst/>
          </a:prstGeom>
        </p:spPr>
      </p:pic>
    </p:spTree>
    <p:extLst>
      <p:ext uri="{BB962C8B-B14F-4D97-AF65-F5344CB8AC3E}">
        <p14:creationId xmlns:p14="http://schemas.microsoft.com/office/powerpoint/2010/main" val="1488041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105:2.9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(1155.2)</a:t>
            </a:r>
            <a:r>
              <a:rPr lang="en-US" dirty="0">
                <a:solidFill>
                  <a:srgbClr val="FFFFFF"/>
                </a:solidFill>
                <a:latin typeface="Helvetica" panose="020B0604020202020204" pitchFamily="34" charset="0"/>
              </a:rPr>
              <a:t> 5.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Infinite Potential.</a:t>
            </a:r>
            <a:r>
              <a:rPr lang="en-US" dirty="0">
                <a:solidFill>
                  <a:srgbClr val="FFFFFF"/>
                </a:solidFill>
                <a:latin typeface="Helvetica" panose="020B0604020202020204" pitchFamily="34" charset="0"/>
              </a:rPr>
              <a:t> I AM self-qualified. This is the infinity bench mark bearing eternal witness to the volitional self-limitation of the I AM by virtue of which there was achieved threefold self-expression and self-revelation. This phase of the I AM is usually understood as the </a:t>
            </a:r>
            <a:r>
              <a:rPr lang="en-US" dirty="0">
                <a:solidFill>
                  <a:srgbClr val="FFFF99"/>
                </a:solidFill>
                <a:latin typeface="Helvetica" panose="020B0604020202020204" pitchFamily="34" charset="0"/>
                <a:hlinkClick r:id="rId3"/>
              </a:rPr>
              <a:t>Deity Absolute.</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1ECF510-7B92-48C5-B062-E507593F8008}"/>
              </a:ext>
            </a:extLst>
          </p:cNvPr>
          <p:cNvPicPr>
            <a:picLocks noChangeAspect="1"/>
          </p:cNvPicPr>
          <p:nvPr/>
        </p:nvPicPr>
        <p:blipFill>
          <a:blip r:embed="rId2"/>
          <a:stretch>
            <a:fillRect/>
          </a:stretch>
        </p:blipFill>
        <p:spPr>
          <a:xfrm>
            <a:off x="0" y="816787"/>
            <a:ext cx="9144000" cy="5224426"/>
          </a:xfrm>
          <a:prstGeom prst="rect">
            <a:avLst/>
          </a:prstGeom>
        </p:spPr>
      </p:pic>
    </p:spTree>
    <p:extLst>
      <p:ext uri="{BB962C8B-B14F-4D97-AF65-F5344CB8AC3E}">
        <p14:creationId xmlns:p14="http://schemas.microsoft.com/office/powerpoint/2010/main" val="4150497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E60901B-C70D-42C8-82C1-50D9C295C27F}"/>
              </a:ext>
            </a:extLst>
          </p:cNvPr>
          <p:cNvSpPr/>
          <p:nvPr/>
        </p:nvSpPr>
        <p:spPr>
          <a:xfrm>
            <a:off x="914400" y="457200"/>
            <a:ext cx="7620000" cy="3970318"/>
          </a:xfrm>
          <a:prstGeom prst="rect">
            <a:avLst/>
          </a:prstGeom>
        </p:spPr>
        <p:txBody>
          <a:bodyPr wrap="square">
            <a:spAutoFit/>
          </a:bodyPr>
          <a:lstStyle/>
          <a:p>
            <a:pPr lvl="0" algn="ctr"/>
            <a:r>
              <a:rPr lang="en-US" b="1" dirty="0">
                <a:solidFill>
                  <a:prstClr val="white"/>
                </a:solidFill>
                <a:latin typeface="Arial Black" pitchFamily="34" charset="0"/>
                <a:ea typeface="Times New Roman"/>
              </a:rPr>
              <a:t>The Deity Absolute</a:t>
            </a:r>
          </a:p>
          <a:p>
            <a:pPr lvl="0" algn="ctr"/>
            <a:r>
              <a:rPr lang="en-US" b="1" dirty="0">
                <a:solidFill>
                  <a:prstClr val="white"/>
                </a:solidFill>
                <a:latin typeface="Arial Black" pitchFamily="34" charset="0"/>
                <a:ea typeface="Times New Roman"/>
              </a:rPr>
              <a:t>(</a:t>
            </a:r>
            <a:r>
              <a:rPr lang="en-US" dirty="0">
                <a:solidFill>
                  <a:prstClr val="white"/>
                </a:solidFill>
                <a:latin typeface="Arial Black" pitchFamily="34" charset="0"/>
              </a:rPr>
              <a:t>The Qualified Absolute )</a:t>
            </a:r>
            <a:endParaRPr lang="en-US" b="1" dirty="0">
              <a:solidFill>
                <a:prstClr val="white"/>
              </a:solidFill>
              <a:latin typeface="Arial Black" pitchFamily="34" charset="0"/>
              <a:ea typeface="Times New Roman"/>
            </a:endParaRPr>
          </a:p>
          <a:p>
            <a:pPr lvl="0"/>
            <a:r>
              <a:rPr lang="en-US" b="1" dirty="0">
                <a:solidFill>
                  <a:prstClr val="white"/>
                </a:solidFill>
                <a:latin typeface="Arial Black" pitchFamily="34" charset="0"/>
                <a:ea typeface="Times New Roman"/>
              </a:rPr>
              <a:t>Absolute </a:t>
            </a:r>
            <a:endParaRPr lang="en-US" dirty="0">
              <a:solidFill>
                <a:prstClr val="white"/>
              </a:solidFill>
              <a:latin typeface="Arial Black" pitchFamily="34" charset="0"/>
              <a:ea typeface="Times New Roman"/>
            </a:endParaRPr>
          </a:p>
          <a:p>
            <a:pPr lvl="0"/>
            <a:r>
              <a:rPr lang="en-US" b="1" dirty="0">
                <a:solidFill>
                  <a:prstClr val="white"/>
                </a:solidFill>
                <a:latin typeface="Arial Black" pitchFamily="34" charset="0"/>
                <a:ea typeface="Times New Roman"/>
              </a:rPr>
              <a:t>The absolute level had no beginning.  It is endless, timeless, and contains no space.  The absolute transcends time, space, infinity, eternity, and the Ultimate.  Absolute of potentiality; activator of potentials, 1 0f 7 Absolutes of Infinity (105:3.6). </a:t>
            </a:r>
            <a:r>
              <a:rPr lang="en-US" b="1" dirty="0">
                <a:solidFill>
                  <a:prstClr val="white"/>
                </a:solidFill>
                <a:latin typeface="Arial Black" pitchFamily="34" charset="0"/>
                <a:cs typeface="Times New Roman" pitchFamily="18" charset="0"/>
              </a:rPr>
              <a:t>Limitless, timeless, </a:t>
            </a:r>
            <a:r>
              <a:rPr lang="en-US" b="1" dirty="0" err="1">
                <a:solidFill>
                  <a:prstClr val="white"/>
                </a:solidFill>
                <a:latin typeface="Arial Black" pitchFamily="34" charset="0"/>
                <a:cs typeface="Times New Roman" pitchFamily="18" charset="0"/>
              </a:rPr>
              <a:t>spaceless</a:t>
            </a:r>
            <a:r>
              <a:rPr lang="en-US" b="1" dirty="0">
                <a:solidFill>
                  <a:prstClr val="white"/>
                </a:solidFill>
                <a:latin typeface="Arial Black" pitchFamily="34" charset="0"/>
                <a:cs typeface="Times New Roman" pitchFamily="18" charset="0"/>
              </a:rPr>
              <a:t>, boundless, and </a:t>
            </a:r>
            <a:r>
              <a:rPr lang="en-US" b="1" dirty="0">
                <a:solidFill>
                  <a:prstClr val="white"/>
                </a:solidFill>
                <a:latin typeface="Arial Black" pitchFamily="34" charset="0"/>
                <a:cs typeface="Arial" pitchFamily="34" charset="0"/>
              </a:rPr>
              <a:t>measureless truly infinite </a:t>
            </a:r>
            <a:r>
              <a:rPr lang="en-US" b="1" dirty="0">
                <a:solidFill>
                  <a:prstClr val="white"/>
                </a:solidFill>
                <a:latin typeface="Arial Black" pitchFamily="34" charset="0"/>
                <a:cs typeface="Arial" pitchFamily="34" charset="0"/>
                <a:hlinkClick r:id="rId2"/>
              </a:rPr>
              <a:t>106:7.3,9</a:t>
            </a:r>
            <a:r>
              <a:rPr lang="en-US" b="1" dirty="0">
                <a:solidFill>
                  <a:prstClr val="white"/>
                </a:solidFill>
                <a:latin typeface="Arial Black" pitchFamily="34" charset="0"/>
                <a:ea typeface="Times New Roman"/>
                <a:cs typeface="Arial" pitchFamily="34" charset="0"/>
              </a:rPr>
              <a:t>. </a:t>
            </a:r>
            <a:r>
              <a:rPr lang="en-US" dirty="0">
                <a:solidFill>
                  <a:prstClr val="white"/>
                </a:solidFill>
                <a:latin typeface="Arial Black" pitchFamily="34" charset="0"/>
              </a:rPr>
              <a:t>The Qualified Absolute </a:t>
            </a:r>
            <a:r>
              <a:rPr lang="en-US" dirty="0">
                <a:solidFill>
                  <a:prstClr val="white"/>
                </a:solidFill>
                <a:latin typeface="Arial Black" pitchFamily="34" charset="0"/>
                <a:hlinkClick r:id="rId3"/>
              </a:rPr>
              <a:t>0:11.6</a:t>
            </a:r>
            <a:r>
              <a:rPr lang="en-US" dirty="0">
                <a:solidFill>
                  <a:prstClr val="white"/>
                </a:solidFill>
                <a:latin typeface="Arial Black" pitchFamily="34" charset="0"/>
              </a:rPr>
              <a:t> Unifies with Unqualified Absolute in Universal Absolute </a:t>
            </a:r>
            <a:r>
              <a:rPr lang="en-US" dirty="0">
                <a:solidFill>
                  <a:prstClr val="white"/>
                </a:solidFill>
                <a:latin typeface="Arial Black" pitchFamily="34" charset="0"/>
                <a:hlinkClick r:id="rId4"/>
              </a:rPr>
              <a:t>0:3.11</a:t>
            </a:r>
            <a:r>
              <a:rPr lang="en-US" dirty="0">
                <a:solidFill>
                  <a:prstClr val="white"/>
                </a:solidFill>
                <a:latin typeface="Arial Black" pitchFamily="34" charset="0"/>
              </a:rPr>
              <a:t> </a:t>
            </a:r>
            <a:r>
              <a:rPr lang="en-US" dirty="0" err="1">
                <a:solidFill>
                  <a:prstClr val="white"/>
                </a:solidFill>
                <a:latin typeface="Arial Black" pitchFamily="34" charset="0"/>
              </a:rPr>
              <a:t>Majeston</a:t>
            </a:r>
            <a:r>
              <a:rPr lang="en-US" dirty="0">
                <a:solidFill>
                  <a:prstClr val="white"/>
                </a:solidFill>
                <a:latin typeface="Arial Black" pitchFamily="34" charset="0"/>
              </a:rPr>
              <a:t> created by reaction in </a:t>
            </a:r>
            <a:r>
              <a:rPr lang="en-US" dirty="0">
                <a:solidFill>
                  <a:prstClr val="white"/>
                </a:solidFill>
                <a:latin typeface="Arial Black" pitchFamily="34" charset="0"/>
                <a:hlinkClick r:id="rId5"/>
              </a:rPr>
              <a:t>17:2.2-6</a:t>
            </a:r>
            <a:r>
              <a:rPr lang="en-US" dirty="0">
                <a:solidFill>
                  <a:prstClr val="white"/>
                </a:solidFill>
                <a:latin typeface="Arial Black" pitchFamily="34" charset="0"/>
              </a:rPr>
              <a:t> Member of </a:t>
            </a:r>
            <a:r>
              <a:rPr lang="en-US" dirty="0" err="1">
                <a:solidFill>
                  <a:prstClr val="white"/>
                </a:solidFill>
                <a:latin typeface="Arial Black" pitchFamily="34" charset="0"/>
              </a:rPr>
              <a:t>triodity</a:t>
            </a:r>
            <a:r>
              <a:rPr lang="en-US" dirty="0">
                <a:solidFill>
                  <a:prstClr val="white"/>
                </a:solidFill>
                <a:latin typeface="Arial Black" pitchFamily="34" charset="0"/>
              </a:rPr>
              <a:t> of potentiality 104:5.4(1151;4)</a:t>
            </a:r>
          </a:p>
          <a:p>
            <a:pPr lvl="0"/>
            <a:r>
              <a:rPr lang="en-US" dirty="0">
                <a:solidFill>
                  <a:prstClr val="white"/>
                </a:solidFill>
                <a:latin typeface="Arial Black" pitchFamily="34" charset="0"/>
              </a:rPr>
              <a:t>Overcontrols all material reality 56:1.2(637;4)</a:t>
            </a:r>
            <a:endParaRPr lang="en-US" dirty="0">
              <a:solidFill>
                <a:prstClr val="white"/>
              </a:solidFill>
              <a:latin typeface="Arial Black" pitchFamily="34" charset="0"/>
              <a:ea typeface="Times New Roman"/>
              <a:cs typeface="Arial" pitchFamily="34" charset="0"/>
            </a:endParaRPr>
          </a:p>
        </p:txBody>
      </p:sp>
    </p:spTree>
    <p:extLst>
      <p:ext uri="{BB962C8B-B14F-4D97-AF65-F5344CB8AC3E}">
        <p14:creationId xmlns:p14="http://schemas.microsoft.com/office/powerpoint/2010/main" val="4049009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105:2.10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(1155.3)</a:t>
            </a:r>
            <a:r>
              <a:rPr lang="en-US" dirty="0">
                <a:solidFill>
                  <a:srgbClr val="FFFFFF"/>
                </a:solidFill>
                <a:latin typeface="Helvetica" panose="020B0604020202020204" pitchFamily="34" charset="0"/>
              </a:rPr>
              <a:t> 6.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Infinite Capacity.</a:t>
            </a:r>
            <a:r>
              <a:rPr lang="en-US" dirty="0">
                <a:solidFill>
                  <a:srgbClr val="FFFFFF"/>
                </a:solidFill>
                <a:latin typeface="Helvetica" panose="020B0604020202020204" pitchFamily="34" charset="0"/>
              </a:rPr>
              <a:t> I AM static-reactive. This is the endless matrix, the possibility for all future cosmic expansion. This phase of the I AM is perhaps best conceived as the supergravity presence of the </a:t>
            </a:r>
            <a:r>
              <a:rPr lang="en-US" dirty="0">
                <a:solidFill>
                  <a:srgbClr val="FFFF99"/>
                </a:solidFill>
                <a:latin typeface="Helvetica" panose="020B0604020202020204" pitchFamily="34" charset="0"/>
                <a:hlinkClick r:id="rId3"/>
              </a:rPr>
              <a:t>Unqualified Absolute.</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95EF776-7123-4053-8FA1-B175DC2F4463}"/>
              </a:ext>
            </a:extLst>
          </p:cNvPr>
          <p:cNvSpPr/>
          <p:nvPr/>
        </p:nvSpPr>
        <p:spPr>
          <a:xfrm>
            <a:off x="1143000" y="228600"/>
            <a:ext cx="7391400" cy="4278094"/>
          </a:xfrm>
          <a:prstGeom prst="rect">
            <a:avLst/>
          </a:prstGeom>
        </p:spPr>
        <p:txBody>
          <a:bodyPr wrap="square">
            <a:spAutoFit/>
          </a:bodyPr>
          <a:lstStyle/>
          <a:p>
            <a:pPr lvl="0" algn="ctr"/>
            <a:r>
              <a:rPr lang="en-US" sz="1600" b="1" dirty="0">
                <a:solidFill>
                  <a:prstClr val="white"/>
                </a:solidFill>
                <a:latin typeface="Arial Black" pitchFamily="34" charset="0"/>
                <a:ea typeface="Times New Roman"/>
              </a:rPr>
              <a:t>The Unqualified Absolute</a:t>
            </a:r>
          </a:p>
          <a:p>
            <a:pPr lvl="0"/>
            <a:r>
              <a:rPr lang="en-US" sz="1600" b="1" dirty="0">
                <a:solidFill>
                  <a:prstClr val="white"/>
                </a:solidFill>
                <a:latin typeface="Arial Black" pitchFamily="34" charset="0"/>
                <a:ea typeface="Times New Roman"/>
              </a:rPr>
              <a:t>Existential things simply are.  The Unqualified Absolute is existential.  a positive reality 0:11.8 An Absolute of potentiality 115:3.8, Devoid of personality 0:11.7 Infinite Capacity; I AM static-reactive 105:2.10 Limitless, timeless, </a:t>
            </a:r>
            <a:r>
              <a:rPr lang="en-US" sz="1600" b="1" dirty="0" err="1">
                <a:solidFill>
                  <a:prstClr val="white"/>
                </a:solidFill>
                <a:latin typeface="Arial Black" pitchFamily="34" charset="0"/>
                <a:ea typeface="Times New Roman"/>
              </a:rPr>
              <a:t>spaceless</a:t>
            </a:r>
            <a:r>
              <a:rPr lang="en-US" sz="1600" b="1" dirty="0">
                <a:solidFill>
                  <a:prstClr val="white"/>
                </a:solidFill>
                <a:latin typeface="Arial Black" pitchFamily="34" charset="0"/>
                <a:ea typeface="Times New Roman"/>
              </a:rPr>
              <a:t>, boundless, and measureless truly infinite 105:3.7, Repository of static potentials, uncreated universes 0:11.4, Revealer, regulator, and repository of all that has Paradise as source 11:8.9, Totality of nonpersonal, </a:t>
            </a:r>
            <a:r>
              <a:rPr lang="en-US" sz="1600" b="1" dirty="0" err="1">
                <a:solidFill>
                  <a:prstClr val="white"/>
                </a:solidFill>
                <a:latin typeface="Arial Black" pitchFamily="34" charset="0"/>
                <a:ea typeface="Times New Roman"/>
              </a:rPr>
              <a:t>extradivine</a:t>
            </a:r>
            <a:r>
              <a:rPr lang="en-US" sz="1600" b="1" dirty="0">
                <a:solidFill>
                  <a:prstClr val="white"/>
                </a:solidFill>
                <a:latin typeface="Arial Black" pitchFamily="34" charset="0"/>
                <a:ea typeface="Times New Roman"/>
              </a:rPr>
              <a:t>, and </a:t>
            </a:r>
            <a:r>
              <a:rPr lang="en-US" sz="1600" b="1" dirty="0" err="1">
                <a:solidFill>
                  <a:prstClr val="white"/>
                </a:solidFill>
                <a:latin typeface="Arial Black" pitchFamily="34" charset="0"/>
                <a:ea typeface="Times New Roman"/>
              </a:rPr>
              <a:t>undeified</a:t>
            </a:r>
            <a:r>
              <a:rPr lang="en-US" sz="1600" b="1" dirty="0">
                <a:solidFill>
                  <a:prstClr val="white"/>
                </a:solidFill>
                <a:latin typeface="Arial Black" pitchFamily="34" charset="0"/>
                <a:ea typeface="Times New Roman"/>
              </a:rPr>
              <a:t> reality 0:11.7-9, Unpredictable in reactions 12:6.6-7 Unrevealed cosmic infinity of I AM; an Absolute of Infinity 0:11.1, Emergent energy must be liberated from 16:4.12 Matter subject to cosmic overcontrol of 21:2.12, May be activated by 2nd experiential Trinity 106:5.1,</a:t>
            </a:r>
          </a:p>
          <a:p>
            <a:pPr lvl="0"/>
            <a:r>
              <a:rPr lang="en-US" sz="1600" b="1" dirty="0">
                <a:solidFill>
                  <a:prstClr val="white"/>
                </a:solidFill>
                <a:latin typeface="Arial Black" pitchFamily="34" charset="0"/>
                <a:ea typeface="Times New Roman"/>
              </a:rPr>
              <a:t>Member of </a:t>
            </a:r>
            <a:r>
              <a:rPr lang="en-US" sz="1600" b="1" dirty="0" err="1">
                <a:solidFill>
                  <a:prstClr val="white"/>
                </a:solidFill>
                <a:latin typeface="Arial Black" pitchFamily="34" charset="0"/>
                <a:ea typeface="Times New Roman"/>
              </a:rPr>
              <a:t>triodity</a:t>
            </a:r>
            <a:r>
              <a:rPr lang="en-US" sz="1600" b="1" dirty="0">
                <a:solidFill>
                  <a:prstClr val="white"/>
                </a:solidFill>
                <a:latin typeface="Arial Black" pitchFamily="34" charset="0"/>
                <a:ea typeface="Times New Roman"/>
              </a:rPr>
              <a:t> of potentiality 104:5.4, Master Force Organizers manipulate primordial space-forces of 12:4.6, Outer space is domain of 12:2.1</a:t>
            </a:r>
            <a:endParaRPr lang="en-US" sz="1600" dirty="0">
              <a:solidFill>
                <a:prstClr val="white"/>
              </a:solidFill>
              <a:latin typeface="Arial Black" pitchFamily="34" charset="0"/>
              <a:ea typeface="Times New Roman"/>
            </a:endParaRPr>
          </a:p>
        </p:txBody>
      </p:sp>
    </p:spTree>
    <p:extLst>
      <p:ext uri="{BB962C8B-B14F-4D97-AF65-F5344CB8AC3E}">
        <p14:creationId xmlns:p14="http://schemas.microsoft.com/office/powerpoint/2010/main" val="22263442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105:2.11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(1155.4)</a:t>
            </a:r>
            <a:r>
              <a:rPr lang="en-US" dirty="0">
                <a:solidFill>
                  <a:srgbClr val="FFFFFF"/>
                </a:solidFill>
                <a:latin typeface="Helvetica" panose="020B0604020202020204" pitchFamily="34" charset="0"/>
              </a:rPr>
              <a:t> 7.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Universal One of Infinity.</a:t>
            </a:r>
            <a:r>
              <a:rPr lang="en-US" dirty="0">
                <a:solidFill>
                  <a:srgbClr val="FFFFFF"/>
                </a:solidFill>
                <a:latin typeface="Helvetica" panose="020B0604020202020204" pitchFamily="34" charset="0"/>
              </a:rPr>
              <a:t> I AM as I AM. This is the stasis or self-relationship of Infinity, the eternal fact of infinity-reality and the universal truth of reality-infinity. In so far as this relationship is discernible as personality, it is revealed to the universes in the divine Father of all personality—even of absolute personality. In so far as this relationship is impersonally expressible, it is contacted by the universe as the absolute coherence of </a:t>
            </a:r>
            <a:r>
              <a:rPr lang="en-US" dirty="0">
                <a:solidFill>
                  <a:srgbClr val="FFFF99"/>
                </a:solidFill>
                <a:latin typeface="Helvetica" panose="020B0604020202020204" pitchFamily="34" charset="0"/>
                <a:hlinkClick r:id="rId3"/>
              </a:rPr>
              <a:t>pure energy</a:t>
            </a:r>
            <a:r>
              <a:rPr lang="en-US" dirty="0">
                <a:solidFill>
                  <a:srgbClr val="FFFFFF"/>
                </a:solidFill>
                <a:latin typeface="Helvetica" panose="020B0604020202020204" pitchFamily="34" charset="0"/>
              </a:rPr>
              <a:t> and of pure spirit in the presence of the Universal Father. In so far as this relationship is conceivable as an absolute, it is revealed in the primacy of the First Source and Center; in him we all live and move and have our being, from the creatures of space to the citizens of Paradise; and this is just as true of the </a:t>
            </a:r>
            <a:r>
              <a:rPr lang="en-US" dirty="0">
                <a:solidFill>
                  <a:srgbClr val="FFFF99"/>
                </a:solidFill>
                <a:latin typeface="Helvetica" panose="020B0604020202020204" pitchFamily="34" charset="0"/>
                <a:hlinkClick r:id="rId4"/>
              </a:rPr>
              <a:t>master universe</a:t>
            </a:r>
            <a:r>
              <a:rPr lang="en-US" dirty="0">
                <a:solidFill>
                  <a:srgbClr val="FFFFFF"/>
                </a:solidFill>
                <a:latin typeface="Helvetica" panose="020B0604020202020204" pitchFamily="34" charset="0"/>
              </a:rPr>
              <a:t> as of the infinitesimal </a:t>
            </a:r>
            <a:r>
              <a:rPr lang="en-US" dirty="0" err="1">
                <a:solidFill>
                  <a:srgbClr val="FFFFFF"/>
                </a:solidFill>
                <a:latin typeface="Helvetica" panose="020B0604020202020204" pitchFamily="34" charset="0"/>
              </a:rPr>
              <a:t>ultimaton</a:t>
            </a:r>
            <a:r>
              <a:rPr lang="en-US" dirty="0">
                <a:solidFill>
                  <a:srgbClr val="FFFFFF"/>
                </a:solidFill>
                <a:latin typeface="Helvetica" panose="020B0604020202020204" pitchFamily="34" charset="0"/>
              </a:rPr>
              <a:t>, just as true of what is to be as of that which is and of what has been.</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15F78A-1EA6-4357-867B-C007D8FA9299}"/>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3. The Seven Absolutes of Infinity </a:t>
            </a:r>
            <a:r>
              <a:rPr lang="en-US" dirty="0"/>
              <a:t/>
            </a:r>
            <a:br>
              <a:rPr lang="en-US" dirty="0"/>
            </a:br>
            <a:r>
              <a:rPr lang="en-US" sz="1800" b="1" cap="all" dirty="0">
                <a:solidFill>
                  <a:srgbClr val="FFFF99"/>
                </a:solidFill>
                <a:latin typeface="Verdana" panose="020B0604030504040204" pitchFamily="34" charset="0"/>
                <a:hlinkClick r:id="rId2"/>
              </a:rPr>
              <a:t>AUDIO VERSION</a:t>
            </a:r>
            <a:endParaRPr lang="en-US" sz="1800" dirty="0"/>
          </a:p>
        </p:txBody>
      </p:sp>
      <p:sp>
        <p:nvSpPr>
          <p:cNvPr id="3" name="Content Placeholder 2">
            <a:extLst>
              <a:ext uri="{FF2B5EF4-FFF2-40B4-BE49-F238E27FC236}">
                <a16:creationId xmlns:a16="http://schemas.microsoft.com/office/drawing/2014/main" xmlns="" id="{A5E7EDF9-7E9B-42E7-86B2-B09925898A13}"/>
              </a:ext>
            </a:extLst>
          </p:cNvPr>
          <p:cNvSpPr>
            <a:spLocks noGrp="1"/>
          </p:cNvSpPr>
          <p:nvPr>
            <p:ph idx="1"/>
          </p:nvPr>
        </p:nvSpPr>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105:3.1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(1155.5)</a:t>
            </a:r>
            <a:r>
              <a:rPr lang="en-US" dirty="0">
                <a:solidFill>
                  <a:srgbClr val="FFFFFF"/>
                </a:solidFill>
                <a:latin typeface="Helvetica" panose="020B0604020202020204" pitchFamily="34" charset="0"/>
              </a:rPr>
              <a:t> The seven prime relationships within the </a:t>
            </a:r>
            <a:r>
              <a:rPr lang="en-US" dirty="0">
                <a:solidFill>
                  <a:srgbClr val="FFFF99"/>
                </a:solidFill>
                <a:latin typeface="Helvetica" panose="020B0604020202020204" pitchFamily="34" charset="0"/>
                <a:hlinkClick r:id="rId3"/>
              </a:rPr>
              <a:t>I AM</a:t>
            </a:r>
            <a:r>
              <a:rPr lang="en-US" dirty="0">
                <a:solidFill>
                  <a:srgbClr val="FFFFFF"/>
                </a:solidFill>
                <a:latin typeface="Helvetica" panose="020B0604020202020204" pitchFamily="34" charset="0"/>
              </a:rPr>
              <a:t> eternalize as the </a:t>
            </a:r>
            <a:r>
              <a:rPr lang="en-US" dirty="0">
                <a:solidFill>
                  <a:srgbClr val="FFFF99"/>
                </a:solidFill>
                <a:latin typeface="Helvetica" panose="020B0604020202020204" pitchFamily="34" charset="0"/>
                <a:hlinkClick r:id="rId4"/>
              </a:rPr>
              <a:t>Seven Absolutes of Infinity.</a:t>
            </a:r>
            <a:r>
              <a:rPr lang="en-US" dirty="0">
                <a:solidFill>
                  <a:srgbClr val="FFFFFF"/>
                </a:solidFill>
                <a:latin typeface="Helvetica" panose="020B0604020202020204" pitchFamily="34" charset="0"/>
              </a:rPr>
              <a:t> But though we may portray reality origins and infinity differentiation by a sequential narrative, in fact all seven </a:t>
            </a:r>
            <a:r>
              <a:rPr lang="en-US" u="sng" dirty="0">
                <a:solidFill>
                  <a:srgbClr val="CD3700"/>
                </a:solidFill>
                <a:latin typeface="Helvetica" panose="020B0604020202020204" pitchFamily="34" charset="0"/>
                <a:hlinkClick r:id="rId5"/>
              </a:rPr>
              <a:t>Absolutes</a:t>
            </a:r>
            <a:r>
              <a:rPr lang="en-US" dirty="0">
                <a:solidFill>
                  <a:srgbClr val="FFFFFF"/>
                </a:solidFill>
                <a:latin typeface="Helvetica" panose="020B0604020202020204" pitchFamily="34" charset="0"/>
              </a:rPr>
              <a:t> are unqualifiedly and </a:t>
            </a:r>
            <a:r>
              <a:rPr lang="en-US" dirty="0" err="1">
                <a:solidFill>
                  <a:srgbClr val="FFFFFF"/>
                </a:solidFill>
                <a:latin typeface="Helvetica" panose="020B0604020202020204" pitchFamily="34" charset="0"/>
              </a:rPr>
              <a:t>co-ordinately</a:t>
            </a:r>
            <a:r>
              <a:rPr lang="en-US" dirty="0">
                <a:solidFill>
                  <a:srgbClr val="FFFFFF"/>
                </a:solidFill>
                <a:latin typeface="Helvetica" panose="020B0604020202020204" pitchFamily="34" charset="0"/>
              </a:rPr>
              <a:t> eternal. It may be necessary for mortal minds to conceive of their beginnings, but always should this conception be overshadowed by the realization that the seven Absolutes had no beginning; they are eternal and as such have always been. The seven Absolutes are the premise of reality. They have been described in these papers as follows:</a:t>
            </a:r>
            <a:endParaRPr lang="en-US" dirty="0"/>
          </a:p>
        </p:txBody>
      </p:sp>
    </p:spTree>
    <p:extLst>
      <p:ext uri="{BB962C8B-B14F-4D97-AF65-F5344CB8AC3E}">
        <p14:creationId xmlns:p14="http://schemas.microsoft.com/office/powerpoint/2010/main" val="2388347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25DFD0-7A58-4453-98E8-1701772852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0560"/>
            <a:ext cx="9144000" cy="5516880"/>
          </a:xfrm>
          <a:prstGeom prst="rect">
            <a:avLst/>
          </a:prstGeom>
        </p:spPr>
      </p:pic>
    </p:spTree>
    <p:extLst>
      <p:ext uri="{BB962C8B-B14F-4D97-AF65-F5344CB8AC3E}">
        <p14:creationId xmlns:p14="http://schemas.microsoft.com/office/powerpoint/2010/main" val="1648464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105:3.2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(1155.6)</a:t>
            </a:r>
            <a:r>
              <a:rPr lang="en-US" dirty="0">
                <a:solidFill>
                  <a:srgbClr val="FFFFFF"/>
                </a:solidFill>
                <a:latin typeface="Helvetica" panose="020B0604020202020204" pitchFamily="34" charset="0"/>
              </a:rPr>
              <a:t> 1.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First Source and Center.</a:t>
            </a:r>
            <a:r>
              <a:rPr lang="en-US" dirty="0">
                <a:solidFill>
                  <a:srgbClr val="FFFFFF"/>
                </a:solidFill>
                <a:latin typeface="Helvetica" panose="020B0604020202020204" pitchFamily="34" charset="0"/>
              </a:rPr>
              <a:t> First Person of </a:t>
            </a:r>
            <a:r>
              <a:rPr lang="en-US" dirty="0">
                <a:solidFill>
                  <a:srgbClr val="FFFF99"/>
                </a:solidFill>
                <a:latin typeface="Helvetica" panose="020B0604020202020204" pitchFamily="34" charset="0"/>
                <a:hlinkClick r:id="rId3"/>
              </a:rPr>
              <a:t>Deity</a:t>
            </a:r>
            <a:r>
              <a:rPr lang="en-US" dirty="0">
                <a:solidFill>
                  <a:srgbClr val="FFFFFF"/>
                </a:solidFill>
                <a:latin typeface="Helvetica" panose="020B0604020202020204" pitchFamily="34" charset="0"/>
              </a:rPr>
              <a:t> and primal </a:t>
            </a:r>
            <a:r>
              <a:rPr lang="en-US" dirty="0" err="1">
                <a:solidFill>
                  <a:srgbClr val="FFFFFF"/>
                </a:solidFill>
                <a:latin typeface="Helvetica" panose="020B0604020202020204" pitchFamily="34" charset="0"/>
              </a:rPr>
              <a:t>nondeity</a:t>
            </a:r>
            <a:r>
              <a:rPr lang="en-US" dirty="0">
                <a:solidFill>
                  <a:srgbClr val="FFFFFF"/>
                </a:solidFill>
                <a:latin typeface="Helvetica" panose="020B0604020202020204" pitchFamily="34" charset="0"/>
              </a:rPr>
              <a:t> pattern, God, the </a:t>
            </a:r>
            <a:r>
              <a:rPr lang="en-US" dirty="0">
                <a:solidFill>
                  <a:srgbClr val="FFFF99"/>
                </a:solidFill>
                <a:latin typeface="Helvetica" panose="020B0604020202020204" pitchFamily="34" charset="0"/>
                <a:hlinkClick r:id="rId4"/>
              </a:rPr>
              <a:t>Universal Father,</a:t>
            </a:r>
            <a:r>
              <a:rPr lang="en-US" dirty="0">
                <a:solidFill>
                  <a:srgbClr val="FFFFFF"/>
                </a:solidFill>
                <a:latin typeface="Helvetica" panose="020B0604020202020204" pitchFamily="34" charset="0"/>
              </a:rPr>
              <a:t> creator, controller, and upholder; universal love, eternal spirit, and infinite energy; potential of all </a:t>
            </a:r>
            <a:r>
              <a:rPr lang="en-US" dirty="0">
                <a:solidFill>
                  <a:srgbClr val="FFFF99"/>
                </a:solidFill>
                <a:latin typeface="Helvetica" panose="020B0604020202020204" pitchFamily="34" charset="0"/>
                <a:hlinkClick r:id="rId5"/>
              </a:rPr>
              <a:t>potentials</a:t>
            </a:r>
            <a:r>
              <a:rPr lang="en-US" dirty="0">
                <a:solidFill>
                  <a:srgbClr val="FFFFFF"/>
                </a:solidFill>
                <a:latin typeface="Helvetica" panose="020B0604020202020204" pitchFamily="34" charset="0"/>
              </a:rPr>
              <a:t> and source of all actuals; stability of all statics and dynamism of all change; source of pattern and Father of persons. Collectively, all seven Absolutes equivalate to infinity, but the Universal Father himself actually is infinite.</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105:3.3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(1155.7)</a:t>
            </a:r>
            <a:r>
              <a:rPr lang="en-US" dirty="0">
                <a:solidFill>
                  <a:srgbClr val="FFFFFF"/>
                </a:solidFill>
                <a:latin typeface="Helvetica" panose="020B0604020202020204" pitchFamily="34" charset="0"/>
              </a:rPr>
              <a:t> 2.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Second Source and Center.</a:t>
            </a:r>
            <a:r>
              <a:rPr lang="en-US" dirty="0">
                <a:solidFill>
                  <a:srgbClr val="FFFFFF"/>
                </a:solidFill>
                <a:latin typeface="Helvetica" panose="020B0604020202020204" pitchFamily="34" charset="0"/>
              </a:rPr>
              <a:t> </a:t>
            </a:r>
            <a:r>
              <a:rPr lang="en-US" dirty="0">
                <a:solidFill>
                  <a:srgbClr val="FFFF99"/>
                </a:solidFill>
                <a:latin typeface="Helvetica" panose="020B0604020202020204" pitchFamily="34" charset="0"/>
                <a:hlinkClick r:id="rId3"/>
              </a:rPr>
              <a:t>Second Person of Deity,</a:t>
            </a:r>
            <a:r>
              <a:rPr lang="en-US" dirty="0">
                <a:solidFill>
                  <a:srgbClr val="FFFFFF"/>
                </a:solidFill>
                <a:latin typeface="Helvetica" panose="020B0604020202020204" pitchFamily="34" charset="0"/>
              </a:rPr>
              <a:t> the Eternal and Original Son; the absolute </a:t>
            </a:r>
            <a:r>
              <a:rPr lang="en-US" dirty="0">
                <a:solidFill>
                  <a:srgbClr val="FFFF99"/>
                </a:solidFill>
                <a:latin typeface="Helvetica" panose="020B0604020202020204" pitchFamily="34" charset="0"/>
                <a:hlinkClick r:id="rId4"/>
              </a:rPr>
              <a:t>personality</a:t>
            </a:r>
            <a:r>
              <a:rPr lang="en-US" dirty="0">
                <a:solidFill>
                  <a:srgbClr val="FFFFFF"/>
                </a:solidFill>
                <a:latin typeface="Helvetica" panose="020B0604020202020204" pitchFamily="34" charset="0"/>
              </a:rPr>
              <a:t> realities of the I AM and the basis for the realization-revelation of " I AM personality. " No personality can hope to attain the Universal Father except through his </a:t>
            </a:r>
            <a:r>
              <a:rPr lang="en-US" dirty="0">
                <a:solidFill>
                  <a:srgbClr val="FFFF99"/>
                </a:solidFill>
                <a:latin typeface="Helvetica" panose="020B0604020202020204" pitchFamily="34" charset="0"/>
                <a:hlinkClick r:id="rId5"/>
              </a:rPr>
              <a:t>Eternal Son;</a:t>
            </a:r>
            <a:r>
              <a:rPr lang="en-US" dirty="0">
                <a:solidFill>
                  <a:srgbClr val="FFFFFF"/>
                </a:solidFill>
                <a:latin typeface="Helvetica" panose="020B0604020202020204" pitchFamily="34" charset="0"/>
              </a:rPr>
              <a:t> neither can personality attain to spirit levels of existence apart from the action and aid of this absolute pattern for all personalities. In the Second Source and Center spirit is unqualified while personality is absolute.</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105:3.4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(1156.1)</a:t>
            </a:r>
            <a:r>
              <a:rPr lang="en-US" dirty="0">
                <a:solidFill>
                  <a:srgbClr val="FFFFFF"/>
                </a:solidFill>
                <a:latin typeface="Helvetica" panose="020B0604020202020204" pitchFamily="34" charset="0"/>
              </a:rPr>
              <a:t> 3.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Paradise Source and Center.</a:t>
            </a:r>
            <a:r>
              <a:rPr lang="en-US" dirty="0">
                <a:solidFill>
                  <a:srgbClr val="FFFFFF"/>
                </a:solidFill>
                <a:latin typeface="Helvetica" panose="020B0604020202020204" pitchFamily="34" charset="0"/>
              </a:rPr>
              <a:t> Second </a:t>
            </a:r>
            <a:r>
              <a:rPr lang="en-US" dirty="0" err="1">
                <a:solidFill>
                  <a:srgbClr val="FFFFFF"/>
                </a:solidFill>
                <a:latin typeface="Helvetica" panose="020B0604020202020204" pitchFamily="34" charset="0"/>
              </a:rPr>
              <a:t>nondeity</a:t>
            </a:r>
            <a:r>
              <a:rPr lang="en-US" dirty="0">
                <a:solidFill>
                  <a:srgbClr val="FFFFFF"/>
                </a:solidFill>
                <a:latin typeface="Helvetica" panose="020B0604020202020204" pitchFamily="34" charset="0"/>
              </a:rPr>
              <a:t> pattern, the eternal </a:t>
            </a:r>
            <a:r>
              <a:rPr lang="en-US" dirty="0">
                <a:solidFill>
                  <a:srgbClr val="FFFF99"/>
                </a:solidFill>
                <a:latin typeface="Helvetica" panose="020B0604020202020204" pitchFamily="34" charset="0"/>
                <a:hlinkClick r:id="rId3"/>
              </a:rPr>
              <a:t>Isle of Paradise;</a:t>
            </a:r>
            <a:r>
              <a:rPr lang="en-US" dirty="0">
                <a:solidFill>
                  <a:srgbClr val="FFFFFF"/>
                </a:solidFill>
                <a:latin typeface="Helvetica" panose="020B0604020202020204" pitchFamily="34" charset="0"/>
              </a:rPr>
              <a:t> the basis for the realization-revelation of " I AM force " and the foundation for the establishment of </a:t>
            </a:r>
            <a:r>
              <a:rPr lang="en-US" dirty="0">
                <a:solidFill>
                  <a:srgbClr val="FFFF99"/>
                </a:solidFill>
                <a:latin typeface="Helvetica" panose="020B0604020202020204" pitchFamily="34" charset="0"/>
                <a:hlinkClick r:id="rId4"/>
              </a:rPr>
              <a:t>gravity</a:t>
            </a:r>
            <a:r>
              <a:rPr lang="en-US" dirty="0">
                <a:solidFill>
                  <a:srgbClr val="FFFFFF"/>
                </a:solidFill>
                <a:latin typeface="Helvetica" panose="020B0604020202020204" pitchFamily="34" charset="0"/>
              </a:rPr>
              <a:t> control throughout the universes. Regarding all actualized, nonspiritual, impersonal, and nonvolitional reality, </a:t>
            </a:r>
            <a:r>
              <a:rPr lang="en-US" dirty="0">
                <a:solidFill>
                  <a:srgbClr val="FFFF99"/>
                </a:solidFill>
                <a:latin typeface="Helvetica" panose="020B0604020202020204" pitchFamily="34" charset="0"/>
                <a:hlinkClick r:id="rId5"/>
              </a:rPr>
              <a:t>Paradise</a:t>
            </a:r>
            <a:r>
              <a:rPr lang="en-US" dirty="0">
                <a:solidFill>
                  <a:srgbClr val="FFFFFF"/>
                </a:solidFill>
                <a:latin typeface="Helvetica" panose="020B0604020202020204" pitchFamily="34" charset="0"/>
              </a:rPr>
              <a:t> is the absolute of patterns. Just as spirit energy is related to the Universal Father through the absolute personality of the Mother-Son, so is all cosmic energy grasped in the gravity control of the First Source and Center through the absolute pattern of the Paradise Isle. Paradise is not in space; space exists relative to Paradise, and the chronicity of motion is determined through Paradise relationship. The eternal Isle is absolutely at rest; all other organized and organizing energy is in eternal motion; in all space, only the presence of the </a:t>
            </a:r>
            <a:r>
              <a:rPr lang="en-US" dirty="0">
                <a:solidFill>
                  <a:srgbClr val="FFFF99"/>
                </a:solidFill>
                <a:latin typeface="Helvetica" panose="020B0604020202020204" pitchFamily="34" charset="0"/>
                <a:hlinkClick r:id="rId6"/>
              </a:rPr>
              <a:t>Unqualified Absolute</a:t>
            </a:r>
            <a:r>
              <a:rPr lang="en-US" dirty="0">
                <a:solidFill>
                  <a:srgbClr val="FFFFFF"/>
                </a:solidFill>
                <a:latin typeface="Helvetica" panose="020B0604020202020204" pitchFamily="34" charset="0"/>
              </a:rPr>
              <a:t> is quiescent, and the Unqualified is co-ordinate with Paradise. Paradise exists at the focus of space, the Unqualified pervades it, and all relative existence has its being within this domain.</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5CCB6A0-B730-45B6-9C95-A50899BA5C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25" y="0"/>
            <a:ext cx="8667750" cy="6858000"/>
          </a:xfrm>
          <a:prstGeom prst="rect">
            <a:avLst/>
          </a:prstGeom>
        </p:spPr>
      </p:pic>
    </p:spTree>
    <p:extLst>
      <p:ext uri="{BB962C8B-B14F-4D97-AF65-F5344CB8AC3E}">
        <p14:creationId xmlns:p14="http://schemas.microsoft.com/office/powerpoint/2010/main" val="1306060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556" y="152400"/>
            <a:ext cx="8839200"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Times New Roman"/>
                <a:ea typeface="Times New Roman"/>
                <a:cs typeface="+mn-cs"/>
              </a:rPr>
              <a:t>Appendix III - Deity Relationships</a:t>
            </a:r>
            <a:endParaRPr kumimoji="0" lang="en-US" sz="1600" b="0" i="0" u="none" strike="noStrike" kern="1200" cap="none" spc="0" normalizeH="0" baseline="0" noProof="0" dirty="0">
              <a:ln>
                <a:noFill/>
              </a:ln>
              <a:solidFill>
                <a:prstClr val="white"/>
              </a:solidFill>
              <a:effectLst/>
              <a:uLnTx/>
              <a:uFillTx/>
              <a:latin typeface="Times New Roman"/>
              <a:ea typeface="Times New Roman"/>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FF0000"/>
                </a:solidFill>
                <a:effectLst/>
                <a:uLnTx/>
                <a:uFillTx/>
                <a:latin typeface="Arial"/>
                <a:ea typeface="Times New Roman"/>
                <a:cs typeface="+mn-cs"/>
              </a:rPr>
              <a:t>(A simplified overview of Deity Relationships.  The Gods may be seen individually or collectively as different aspects of the One God. Also known as the three Absolutes)</a:t>
            </a:r>
            <a:r>
              <a:rPr kumimoji="0" lang="en-US" sz="1800" b="1" i="1" u="none" strike="noStrike" kern="1200" cap="none" spc="0" normalizeH="0" baseline="0" noProof="0" dirty="0">
                <a:ln>
                  <a:noFill/>
                </a:ln>
                <a:solidFill>
                  <a:srgbClr val="FF0000"/>
                </a:solidFill>
                <a:effectLst/>
                <a:uLnTx/>
                <a:uFillTx/>
                <a:latin typeface="Arial"/>
                <a:ea typeface="Times New Roman"/>
                <a:cs typeface="+mn-cs"/>
              </a:rPr>
              <a:t> </a:t>
            </a:r>
            <a:r>
              <a:rPr kumimoji="0" lang="en-US" sz="1800" b="1" i="0" u="sng" strike="noStrike" kern="1200" cap="none" spc="0" normalizeH="0" baseline="0" noProof="0" dirty="0">
                <a:ln>
                  <a:noFill/>
                </a:ln>
                <a:solidFill>
                  <a:srgbClr val="FF0000"/>
                </a:solidFill>
                <a:effectLst/>
                <a:uLnTx/>
                <a:uFillTx/>
                <a:latin typeface="Arial"/>
                <a:ea typeface="Times New Roman"/>
                <a:cs typeface="+mn-cs"/>
              </a:rPr>
              <a:t>Existential Deity</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4" name="Table 3"/>
          <p:cNvGraphicFramePr>
            <a:graphicFrameLocks noGrp="1"/>
          </p:cNvGraphicFramePr>
          <p:nvPr>
            <p:extLst/>
          </p:nvPr>
        </p:nvGraphicFramePr>
        <p:xfrm>
          <a:off x="381000" y="1295401"/>
          <a:ext cx="8229600" cy="685799"/>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685799">
                <a:tc>
                  <a:txBody>
                    <a:bodyPr/>
                    <a:lstStyle/>
                    <a:p>
                      <a:pPr marL="0" marR="0" algn="ctr">
                        <a:spcBef>
                          <a:spcPts val="0"/>
                        </a:spcBef>
                        <a:spcAft>
                          <a:spcPts val="0"/>
                        </a:spcAft>
                      </a:pPr>
                      <a:r>
                        <a:rPr lang="en-US" sz="1200" b="1" dirty="0">
                          <a:solidFill>
                            <a:schemeClr val="tx1"/>
                          </a:solidFill>
                          <a:effectLst/>
                          <a:latin typeface="Arial"/>
                          <a:ea typeface="Times New Roman"/>
                        </a:rPr>
                        <a:t>The I Am (Source of all existential and experiential Deity)</a:t>
                      </a:r>
                      <a:endParaRPr lang="en-US" sz="1200" dirty="0">
                        <a:solidFill>
                          <a:schemeClr val="tx1"/>
                        </a:solidFill>
                        <a:effectLst/>
                        <a:latin typeface="Times New Roman"/>
                        <a:ea typeface="Times New Roman"/>
                      </a:endParaRPr>
                    </a:p>
                    <a:p>
                      <a:pPr marL="0" marR="0" algn="ctr">
                        <a:spcBef>
                          <a:spcPts val="0"/>
                        </a:spcBef>
                        <a:spcAft>
                          <a:spcPts val="0"/>
                        </a:spcAft>
                      </a:pPr>
                      <a:r>
                        <a:rPr lang="en-US" sz="1200" b="1" dirty="0">
                          <a:solidFill>
                            <a:schemeClr val="tx1"/>
                          </a:solidFill>
                          <a:effectLst/>
                          <a:latin typeface="Arial"/>
                          <a:ea typeface="Times New Roman"/>
                        </a:rPr>
                        <a:t>I am., I Am That.</a:t>
                      </a:r>
                      <a:endParaRPr lang="en-US" sz="1200" dirty="0">
                        <a:solidFill>
                          <a:schemeClr val="tx1"/>
                        </a:solidFill>
                        <a:effectLst/>
                        <a:latin typeface="Times New Roman"/>
                        <a:ea typeface="Times New Roman"/>
                      </a:endParaRPr>
                    </a:p>
                    <a:p>
                      <a:pPr marL="0" marR="0" algn="ctr">
                        <a:spcBef>
                          <a:spcPts val="0"/>
                        </a:spcBef>
                        <a:spcAft>
                          <a:spcPts val="0"/>
                        </a:spcAft>
                      </a:pPr>
                      <a:r>
                        <a:rPr lang="en-US" sz="1200" b="1" dirty="0">
                          <a:solidFill>
                            <a:schemeClr val="tx1"/>
                          </a:solidFill>
                          <a:effectLst/>
                          <a:latin typeface="Arial"/>
                          <a:ea typeface="Times New Roman"/>
                        </a:rPr>
                        <a:t>I Am That I Am.</a:t>
                      </a:r>
                      <a:endParaRPr lang="en-US" sz="1200" dirty="0">
                        <a:solidFill>
                          <a:schemeClr val="tx1"/>
                        </a:solidFill>
                        <a:effectLst/>
                        <a:latin typeface="Times New Roman"/>
                        <a:ea typeface="Times New Roman"/>
                      </a:endParaRPr>
                    </a:p>
                  </a:txBody>
                  <a:tcPr marL="38100" marR="38100" marT="38100" marB="3810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nvPr>
        </p:nvGraphicFramePr>
        <p:xfrm>
          <a:off x="381000" y="2057399"/>
          <a:ext cx="8458200" cy="4876800"/>
        </p:xfrm>
        <a:graphic>
          <a:graphicData uri="http://schemas.openxmlformats.org/drawingml/2006/table">
            <a:tbl>
              <a:tblPr/>
              <a:tblGrid>
                <a:gridCol w="2658291">
                  <a:extLst>
                    <a:ext uri="{9D8B030D-6E8A-4147-A177-3AD203B41FA5}">
                      <a16:colId xmlns:a16="http://schemas.microsoft.com/office/drawing/2014/main" xmlns="" val="20000"/>
                    </a:ext>
                  </a:extLst>
                </a:gridCol>
                <a:gridCol w="3056709">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4724401">
                <a:tc>
                  <a:txBody>
                    <a:bodyPr/>
                    <a:lstStyle/>
                    <a:p>
                      <a:pPr marL="0" marR="0" algn="ctr">
                        <a:spcBef>
                          <a:spcPts val="0"/>
                        </a:spcBef>
                        <a:spcAft>
                          <a:spcPts val="0"/>
                        </a:spcAft>
                      </a:pPr>
                      <a:r>
                        <a:rPr lang="en-US" sz="1050" b="1" dirty="0">
                          <a:solidFill>
                            <a:schemeClr val="tx1"/>
                          </a:solidFill>
                          <a:effectLst/>
                          <a:latin typeface="Arial Black" pitchFamily="34" charset="0"/>
                          <a:ea typeface="Times New Roman"/>
                        </a:rPr>
                        <a:t>The Deity Absolute</a:t>
                      </a:r>
                    </a:p>
                    <a:p>
                      <a:pPr marL="0" marR="0" algn="ctr">
                        <a:spcBef>
                          <a:spcPts val="0"/>
                        </a:spcBef>
                        <a:spcAft>
                          <a:spcPts val="0"/>
                        </a:spcAft>
                      </a:pPr>
                      <a:r>
                        <a:rPr lang="en-US" sz="1050" b="1" dirty="0">
                          <a:solidFill>
                            <a:schemeClr val="tx1"/>
                          </a:solidFill>
                          <a:effectLst/>
                          <a:latin typeface="Arial Black" pitchFamily="34" charset="0"/>
                          <a:ea typeface="Times New Roman"/>
                        </a:rPr>
                        <a:t>(</a:t>
                      </a:r>
                      <a:r>
                        <a:rPr lang="en-US" sz="1050" kern="1200" dirty="0">
                          <a:solidFill>
                            <a:schemeClr val="tx1"/>
                          </a:solidFill>
                          <a:latin typeface="Arial Black" pitchFamily="34" charset="0"/>
                          <a:ea typeface="+mn-ea"/>
                          <a:cs typeface="+mn-cs"/>
                        </a:rPr>
                        <a:t>The Qualified Absolute )</a:t>
                      </a:r>
                      <a:endParaRPr lang="en-US" sz="1050" b="1" dirty="0">
                        <a:solidFill>
                          <a:schemeClr val="tx1"/>
                        </a:solidFill>
                        <a:effectLst/>
                        <a:latin typeface="Arial Black" pitchFamily="34" charset="0"/>
                        <a:ea typeface="Times New Roman"/>
                      </a:endParaRPr>
                    </a:p>
                    <a:p>
                      <a:pPr marL="0" marR="0">
                        <a:spcBef>
                          <a:spcPts val="0"/>
                        </a:spcBef>
                        <a:spcAft>
                          <a:spcPts val="0"/>
                        </a:spcAft>
                      </a:pPr>
                      <a:r>
                        <a:rPr lang="en-US" sz="1050" b="1" dirty="0">
                          <a:solidFill>
                            <a:schemeClr val="tx1"/>
                          </a:solidFill>
                          <a:effectLst/>
                          <a:latin typeface="Arial Black" pitchFamily="34" charset="0"/>
                          <a:ea typeface="Times New Roman"/>
                        </a:rPr>
                        <a:t>Absolute </a:t>
                      </a:r>
                      <a:endParaRPr lang="en-US" sz="1050" dirty="0">
                        <a:solidFill>
                          <a:schemeClr val="tx1"/>
                        </a:solidFill>
                        <a:effectLst/>
                        <a:latin typeface="Arial Black" pitchFamily="34" charset="0"/>
                        <a:ea typeface="Times New Roman"/>
                      </a:endParaRPr>
                    </a:p>
                    <a:p>
                      <a:pPr marL="0" marR="0">
                        <a:spcBef>
                          <a:spcPts val="0"/>
                        </a:spcBef>
                        <a:spcAft>
                          <a:spcPts val="0"/>
                        </a:spcAft>
                      </a:pPr>
                      <a:r>
                        <a:rPr lang="en-US" sz="1050" b="1" dirty="0">
                          <a:solidFill>
                            <a:schemeClr val="tx1"/>
                          </a:solidFill>
                          <a:effectLst/>
                          <a:latin typeface="Arial Black" pitchFamily="34" charset="0"/>
                          <a:ea typeface="Times New Roman"/>
                        </a:rPr>
                        <a:t>The absolute level had no beginning.  It is endless, timeless, and contains no space.  The absolute transcends time, space, infinity, eternity, and the Ultimate.  Absolute</a:t>
                      </a:r>
                      <a:r>
                        <a:rPr lang="en-US" sz="1050" b="1" baseline="0" dirty="0">
                          <a:solidFill>
                            <a:schemeClr val="tx1"/>
                          </a:solidFill>
                          <a:effectLst/>
                          <a:latin typeface="Arial Black" pitchFamily="34" charset="0"/>
                          <a:ea typeface="Times New Roman"/>
                        </a:rPr>
                        <a:t> of potentiality; activator of potentials, 1 0f 7 Absolutes of Infinity (105:3.6). </a:t>
                      </a:r>
                      <a:r>
                        <a:rPr lang="en-US" sz="1050" b="1" kern="1200" dirty="0">
                          <a:solidFill>
                            <a:schemeClr val="tx1"/>
                          </a:solidFill>
                          <a:latin typeface="Arial Black" pitchFamily="34" charset="0"/>
                          <a:ea typeface="+mn-ea"/>
                          <a:cs typeface="Times New Roman" pitchFamily="18" charset="0"/>
                        </a:rPr>
                        <a:t>Limitless, timeless, spaceless, boundless, and </a:t>
                      </a:r>
                      <a:r>
                        <a:rPr lang="en-US" sz="1050" b="1" kern="1200" dirty="0">
                          <a:solidFill>
                            <a:schemeClr val="tx1"/>
                          </a:solidFill>
                          <a:latin typeface="Arial Black" pitchFamily="34" charset="0"/>
                          <a:ea typeface="+mn-ea"/>
                          <a:cs typeface="Arial" pitchFamily="34" charset="0"/>
                        </a:rPr>
                        <a:t>measureless truly infinite </a:t>
                      </a:r>
                      <a:r>
                        <a:rPr lang="en-US" sz="1050" b="1" kern="1200" dirty="0">
                          <a:solidFill>
                            <a:schemeClr val="tx1"/>
                          </a:solidFill>
                          <a:latin typeface="Arial Black" pitchFamily="34" charset="0"/>
                          <a:ea typeface="+mn-ea"/>
                          <a:cs typeface="Arial" pitchFamily="34" charset="0"/>
                          <a:hlinkClick r:id="rId2"/>
                        </a:rPr>
                        <a:t>106:7.3,9</a:t>
                      </a:r>
                      <a:r>
                        <a:rPr lang="en-US" sz="1050" b="1" baseline="0" dirty="0">
                          <a:solidFill>
                            <a:schemeClr val="tx1"/>
                          </a:solidFill>
                          <a:effectLst/>
                          <a:latin typeface="Arial Black" pitchFamily="34" charset="0"/>
                          <a:ea typeface="Times New Roman"/>
                          <a:cs typeface="Arial" pitchFamily="34" charset="0"/>
                        </a:rPr>
                        <a:t>. </a:t>
                      </a:r>
                      <a:r>
                        <a:rPr lang="en-US" sz="1050" kern="1200" dirty="0">
                          <a:solidFill>
                            <a:schemeClr val="tx1"/>
                          </a:solidFill>
                          <a:latin typeface="Arial Black" pitchFamily="34" charset="0"/>
                          <a:ea typeface="+mn-ea"/>
                          <a:cs typeface="+mn-cs"/>
                        </a:rPr>
                        <a:t>The Qualified Absolute </a:t>
                      </a:r>
                      <a:r>
                        <a:rPr lang="en-US" sz="1050" kern="1200" dirty="0">
                          <a:solidFill>
                            <a:schemeClr val="tx1"/>
                          </a:solidFill>
                          <a:latin typeface="Arial Black" pitchFamily="34" charset="0"/>
                          <a:ea typeface="+mn-ea"/>
                          <a:cs typeface="+mn-cs"/>
                          <a:hlinkClick r:id="rId3"/>
                        </a:rPr>
                        <a:t>0:11.6</a:t>
                      </a:r>
                      <a:r>
                        <a:rPr lang="en-US" sz="1050" kern="1200" dirty="0">
                          <a:solidFill>
                            <a:schemeClr val="tx1"/>
                          </a:solidFill>
                          <a:latin typeface="Arial Black" pitchFamily="34" charset="0"/>
                          <a:ea typeface="+mn-ea"/>
                          <a:cs typeface="+mn-cs"/>
                        </a:rPr>
                        <a:t> Unifies with Unqualified Absolute in Universal Absolute </a:t>
                      </a:r>
                      <a:r>
                        <a:rPr lang="en-US" sz="1050" kern="1200" dirty="0">
                          <a:solidFill>
                            <a:schemeClr val="tx1"/>
                          </a:solidFill>
                          <a:latin typeface="Arial Black" pitchFamily="34" charset="0"/>
                          <a:ea typeface="+mn-ea"/>
                          <a:cs typeface="+mn-cs"/>
                          <a:hlinkClick r:id="rId4"/>
                        </a:rPr>
                        <a:t>0:3.11</a:t>
                      </a:r>
                      <a:r>
                        <a:rPr lang="en-US" sz="1050" kern="1200" dirty="0">
                          <a:solidFill>
                            <a:schemeClr val="tx1"/>
                          </a:solidFill>
                          <a:latin typeface="Arial Black" pitchFamily="34" charset="0"/>
                          <a:ea typeface="+mn-ea"/>
                          <a:cs typeface="+mn-cs"/>
                        </a:rPr>
                        <a:t> Majeston created by reaction in </a:t>
                      </a:r>
                      <a:r>
                        <a:rPr lang="en-US" sz="1050" kern="1200" dirty="0">
                          <a:solidFill>
                            <a:schemeClr val="tx1"/>
                          </a:solidFill>
                          <a:latin typeface="Arial Black" pitchFamily="34" charset="0"/>
                          <a:ea typeface="+mn-ea"/>
                          <a:cs typeface="+mn-cs"/>
                          <a:hlinkClick r:id="rId5"/>
                        </a:rPr>
                        <a:t>17:2.2-6</a:t>
                      </a:r>
                      <a:r>
                        <a:rPr lang="en-US" sz="1050" kern="1200" dirty="0">
                          <a:solidFill>
                            <a:schemeClr val="tx1"/>
                          </a:solidFill>
                          <a:latin typeface="Arial Black" pitchFamily="34" charset="0"/>
                          <a:ea typeface="+mn-ea"/>
                          <a:cs typeface="+mn-cs"/>
                        </a:rPr>
                        <a:t> Member of triodity of potentiality 104:5.4(1151;4)</a:t>
                      </a:r>
                    </a:p>
                    <a:p>
                      <a:pPr marL="0" marR="0">
                        <a:spcBef>
                          <a:spcPts val="0"/>
                        </a:spcBef>
                        <a:spcAft>
                          <a:spcPts val="0"/>
                        </a:spcAft>
                      </a:pPr>
                      <a:r>
                        <a:rPr lang="en-US" sz="1050" kern="1200" dirty="0">
                          <a:solidFill>
                            <a:schemeClr val="tx1"/>
                          </a:solidFill>
                          <a:latin typeface="Arial Black" pitchFamily="34" charset="0"/>
                          <a:ea typeface="+mn-ea"/>
                          <a:cs typeface="+mn-cs"/>
                        </a:rPr>
                        <a:t>Overcontrols all material reality 56:1.2(637;4)</a:t>
                      </a:r>
                      <a:endParaRPr lang="en-US" sz="1050" dirty="0">
                        <a:solidFill>
                          <a:schemeClr val="tx1"/>
                        </a:solidFill>
                        <a:effectLst/>
                        <a:latin typeface="Arial Black" pitchFamily="34" charset="0"/>
                        <a:ea typeface="Times New Roman"/>
                        <a:cs typeface="Arial" pitchFamily="34" charset="0"/>
                      </a:endParaRPr>
                    </a:p>
                  </a:txBody>
                  <a:tcPr marL="38100" marR="38100" marT="38100" marB="3810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algn="ctr">
                        <a:spcBef>
                          <a:spcPts val="0"/>
                        </a:spcBef>
                        <a:spcAft>
                          <a:spcPts val="0"/>
                        </a:spcAft>
                      </a:pPr>
                      <a:r>
                        <a:rPr lang="en-US" sz="1050" b="0" dirty="0">
                          <a:solidFill>
                            <a:schemeClr val="tx1"/>
                          </a:solidFill>
                          <a:effectLst/>
                          <a:latin typeface="Arial Black" pitchFamily="34" charset="0"/>
                          <a:ea typeface="Times New Roman"/>
                        </a:rPr>
                        <a:t>The Universal Absolute</a:t>
                      </a:r>
                    </a:p>
                    <a:p>
                      <a:pPr marL="0" marR="0" algn="l">
                        <a:spcBef>
                          <a:spcPts val="0"/>
                        </a:spcBef>
                        <a:spcAft>
                          <a:spcPts val="0"/>
                        </a:spcAft>
                      </a:pPr>
                      <a:r>
                        <a:rPr lang="en-US" sz="1050" b="0" dirty="0">
                          <a:solidFill>
                            <a:schemeClr val="tx1"/>
                          </a:solidFill>
                          <a:effectLst/>
                          <a:latin typeface="Arial Black" pitchFamily="34" charset="0"/>
                          <a:ea typeface="Times New Roman"/>
                        </a:rPr>
                        <a:t>An Absolute of potentiality 115:3.8, An inevitability 0:11.10</a:t>
                      </a:r>
                    </a:p>
                    <a:p>
                      <a:pPr marL="0" marR="0" algn="l">
                        <a:spcBef>
                          <a:spcPts val="0"/>
                        </a:spcBef>
                        <a:spcAft>
                          <a:spcPts val="0"/>
                        </a:spcAft>
                      </a:pPr>
                      <a:r>
                        <a:rPr lang="en-US" sz="1050" b="0" dirty="0">
                          <a:solidFill>
                            <a:schemeClr val="tx1"/>
                          </a:solidFill>
                          <a:effectLst/>
                          <a:latin typeface="Arial Black" pitchFamily="34" charset="0"/>
                          <a:ea typeface="Times New Roman"/>
                        </a:rPr>
                        <a:t>final function of Trinity? 56:9.3,</a:t>
                      </a:r>
                    </a:p>
                    <a:p>
                      <a:pPr marL="0" marR="0" algn="l">
                        <a:spcBef>
                          <a:spcPts val="0"/>
                        </a:spcBef>
                        <a:spcAft>
                          <a:spcPts val="0"/>
                        </a:spcAft>
                      </a:pPr>
                      <a:r>
                        <a:rPr lang="en-US" sz="1050" b="0" dirty="0">
                          <a:solidFill>
                            <a:schemeClr val="tx1"/>
                          </a:solidFill>
                          <a:effectLst/>
                          <a:latin typeface="Arial Black" pitchFamily="34" charset="0"/>
                          <a:ea typeface="Times New Roman"/>
                        </a:rPr>
                        <a:t>Infinite Upholder; I AM self-associative 105:2.8, Limitless, timeless, spaceless, boundless, and measureless truly infinite 106:7.3, energy proves existence of 42:0.1. Functions and actions of Universal Absolute:</a:t>
                      </a:r>
                    </a:p>
                    <a:p>
                      <a:pPr marL="0" marR="0" algn="l">
                        <a:spcBef>
                          <a:spcPts val="0"/>
                        </a:spcBef>
                        <a:spcAft>
                          <a:spcPts val="0"/>
                        </a:spcAft>
                      </a:pPr>
                      <a:r>
                        <a:rPr lang="en-US" sz="1050" b="0" dirty="0">
                          <a:solidFill>
                            <a:schemeClr val="tx1"/>
                          </a:solidFill>
                          <a:effectLst/>
                          <a:latin typeface="Arial Black" pitchFamily="34" charset="0"/>
                          <a:ea typeface="Times New Roman"/>
                        </a:rPr>
                        <a:t>Alternate opposing processions of space levels part of gravity technique of 12:4.16, Compensates tension between ever-existent and uncompleted 0:11.2, Makes material universes cosmically possible 0:11.12-13, may be activated by 2nd experiential Trinity 106:5.1,</a:t>
                      </a:r>
                    </a:p>
                    <a:p>
                      <a:pPr marL="0" marR="0" algn="l">
                        <a:spcBef>
                          <a:spcPts val="0"/>
                        </a:spcBef>
                        <a:spcAft>
                          <a:spcPts val="0"/>
                        </a:spcAft>
                      </a:pPr>
                      <a:r>
                        <a:rPr lang="en-US" sz="1050" b="0" dirty="0">
                          <a:solidFill>
                            <a:schemeClr val="tx1"/>
                          </a:solidFill>
                          <a:effectLst/>
                          <a:latin typeface="Arial Black" pitchFamily="34" charset="0"/>
                          <a:ea typeface="Times New Roman"/>
                        </a:rPr>
                        <a:t>member of Trinity of Trinities 56:9.5, member of triodity of potentiality 104:5.4(1151;4)</a:t>
                      </a:r>
                    </a:p>
                    <a:p>
                      <a:pPr marL="0" marR="0" algn="l">
                        <a:spcBef>
                          <a:spcPts val="0"/>
                        </a:spcBef>
                        <a:spcAft>
                          <a:spcPts val="0"/>
                        </a:spcAft>
                      </a:pPr>
                      <a:r>
                        <a:rPr lang="en-US" sz="1050" b="0" dirty="0">
                          <a:solidFill>
                            <a:schemeClr val="tx1"/>
                          </a:solidFill>
                          <a:effectLst/>
                          <a:latin typeface="Arial Black" pitchFamily="34" charset="0"/>
                          <a:ea typeface="Times New Roman"/>
                        </a:rPr>
                        <a:t>physical controllers may be reactive to 29:3.11(324;1)</a:t>
                      </a:r>
                    </a:p>
                    <a:p>
                      <a:pPr marL="0" marR="0" algn="l">
                        <a:spcBef>
                          <a:spcPts val="0"/>
                        </a:spcBef>
                        <a:spcAft>
                          <a:spcPts val="0"/>
                        </a:spcAft>
                      </a:pPr>
                      <a:r>
                        <a:rPr lang="en-US" sz="1050" b="0" dirty="0">
                          <a:solidFill>
                            <a:schemeClr val="tx1"/>
                          </a:solidFill>
                          <a:effectLst/>
                          <a:latin typeface="Arial Black" pitchFamily="34" charset="0"/>
                          <a:ea typeface="Times New Roman"/>
                        </a:rPr>
                        <a:t>triunity membership 104:4Unqualified Absolute and Deity Absolute unified in 0:3.11, </a:t>
                      </a:r>
                    </a:p>
                    <a:p>
                      <a:pPr marL="0" marR="0" algn="ctr">
                        <a:spcBef>
                          <a:spcPts val="0"/>
                        </a:spcBef>
                        <a:spcAft>
                          <a:spcPts val="0"/>
                        </a:spcAft>
                      </a:pPr>
                      <a:endParaRPr lang="en-US" sz="1050" b="0" dirty="0">
                        <a:solidFill>
                          <a:schemeClr val="tx1"/>
                        </a:solidFill>
                        <a:effectLst/>
                        <a:latin typeface="Arial Black" pitchFamily="34" charset="0"/>
                        <a:ea typeface="Times New Roman"/>
                      </a:endParaRPr>
                    </a:p>
                  </a:txBody>
                  <a:tcPr marL="38100" marR="38100" marT="38100" marB="3810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marL="0" marR="0" algn="ctr">
                        <a:spcBef>
                          <a:spcPts val="0"/>
                        </a:spcBef>
                        <a:spcAft>
                          <a:spcPts val="0"/>
                        </a:spcAft>
                      </a:pPr>
                      <a:r>
                        <a:rPr lang="en-US" sz="1050" b="1" dirty="0">
                          <a:solidFill>
                            <a:schemeClr val="tx1"/>
                          </a:solidFill>
                          <a:effectLst/>
                          <a:latin typeface="Arial Black" pitchFamily="34" charset="0"/>
                          <a:ea typeface="Times New Roman"/>
                        </a:rPr>
                        <a:t>The Unqualified Absolute</a:t>
                      </a:r>
                    </a:p>
                    <a:p>
                      <a:r>
                        <a:rPr lang="en-US" sz="1050" b="1" dirty="0">
                          <a:solidFill>
                            <a:schemeClr val="tx1"/>
                          </a:solidFill>
                          <a:effectLst/>
                          <a:latin typeface="Arial Black" pitchFamily="34" charset="0"/>
                          <a:ea typeface="Times New Roman"/>
                        </a:rPr>
                        <a:t>Existential things simply are.  The Unqualified Absolute is existential.  a positive reality 0:11.8 An Absolute of potentiality 115:3.8, Devoid of personality 0:11.7 Infinite Capacity; I AM static-reactive 105:2.10 Limitless, timeless, spaceless, boundless, and measureless truly infinite 105:3.7, Repository of static potentials, uncreated universes 0:11.4, Revealer, regulator, and repository of all that has Paradise as source 11:8.9, Totality of nonpersonal, extradivine, and undeified reality 0:11.7-9, Unpredictable in reactions 12:6.6-7 Unrevealed cosmic infinity of I AM; an Absolute of Infinity 0:11.1, Emergent energy must be liberated from 16:4.12 Matter subject to cosmic overcontrol of 21:2.12, May be activated by 2nd experiential Trinity 106:5.1,</a:t>
                      </a:r>
                    </a:p>
                    <a:p>
                      <a:r>
                        <a:rPr lang="en-US" sz="1050" b="1" dirty="0">
                          <a:solidFill>
                            <a:schemeClr val="tx1"/>
                          </a:solidFill>
                          <a:effectLst/>
                          <a:latin typeface="Arial Black" pitchFamily="34" charset="0"/>
                          <a:ea typeface="Times New Roman"/>
                        </a:rPr>
                        <a:t>Member of triodity of potentiality 104:5.4,</a:t>
                      </a:r>
                      <a:r>
                        <a:rPr lang="en-US" sz="1050" b="1" baseline="0" dirty="0">
                          <a:solidFill>
                            <a:schemeClr val="tx1"/>
                          </a:solidFill>
                          <a:effectLst/>
                          <a:latin typeface="Arial Black" pitchFamily="34" charset="0"/>
                          <a:ea typeface="Times New Roman"/>
                        </a:rPr>
                        <a:t> Master Force Organizers manipulate primordial space-forces of 12:4.6, Outer space is domain of 12:2.1</a:t>
                      </a:r>
                      <a:endParaRPr lang="en-US" sz="1050" dirty="0">
                        <a:solidFill>
                          <a:schemeClr val="tx1"/>
                        </a:solidFill>
                        <a:effectLst/>
                        <a:latin typeface="Arial Black" pitchFamily="34" charset="0"/>
                        <a:ea typeface="Times New Roman"/>
                      </a:endParaRPr>
                    </a:p>
                    <a:p>
                      <a:pPr marL="0" marR="0" algn="ctr">
                        <a:spcBef>
                          <a:spcPts val="0"/>
                        </a:spcBef>
                        <a:spcAft>
                          <a:spcPts val="0"/>
                        </a:spcAft>
                      </a:pPr>
                      <a:endParaRPr lang="en-US" sz="1050" dirty="0">
                        <a:solidFill>
                          <a:schemeClr val="tx1"/>
                        </a:solidFill>
                        <a:effectLst/>
                        <a:latin typeface="Arial Black" pitchFamily="34" charset="0"/>
                        <a:ea typeface="Times New Roman"/>
                      </a:endParaRPr>
                    </a:p>
                  </a:txBody>
                  <a:tcPr marL="38100" marR="38100" marT="38100" marB="3810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832759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1BFFB20-F903-4570-8ECB-5C5823760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846" y="0"/>
            <a:ext cx="8792308" cy="6858000"/>
          </a:xfrm>
          <a:prstGeom prst="rect">
            <a:avLst/>
          </a:prstGeom>
        </p:spPr>
      </p:pic>
    </p:spTree>
    <p:extLst>
      <p:ext uri="{BB962C8B-B14F-4D97-AF65-F5344CB8AC3E}">
        <p14:creationId xmlns:p14="http://schemas.microsoft.com/office/powerpoint/2010/main" val="6627577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105:3.5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(1156.2)</a:t>
            </a:r>
            <a:r>
              <a:rPr lang="en-US" dirty="0">
                <a:solidFill>
                  <a:srgbClr val="FFFFFF"/>
                </a:solidFill>
                <a:latin typeface="Helvetica" panose="020B0604020202020204" pitchFamily="34" charset="0"/>
              </a:rPr>
              <a:t> 4.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Third Source and Center.</a:t>
            </a:r>
            <a:r>
              <a:rPr lang="en-US" dirty="0">
                <a:solidFill>
                  <a:srgbClr val="FFFFFF"/>
                </a:solidFill>
                <a:latin typeface="Helvetica" panose="020B0604020202020204" pitchFamily="34" charset="0"/>
              </a:rPr>
              <a:t> </a:t>
            </a:r>
            <a:r>
              <a:rPr lang="en-US" dirty="0">
                <a:solidFill>
                  <a:srgbClr val="FFFF99"/>
                </a:solidFill>
                <a:latin typeface="Helvetica" panose="020B0604020202020204" pitchFamily="34" charset="0"/>
                <a:hlinkClick r:id="rId3"/>
              </a:rPr>
              <a:t>Third Person of Deity,</a:t>
            </a:r>
            <a:r>
              <a:rPr lang="en-US" dirty="0">
                <a:solidFill>
                  <a:srgbClr val="FFFFFF"/>
                </a:solidFill>
                <a:latin typeface="Helvetica" panose="020B0604020202020204" pitchFamily="34" charset="0"/>
              </a:rPr>
              <a:t> the </a:t>
            </a:r>
            <a:r>
              <a:rPr lang="en-US" dirty="0">
                <a:solidFill>
                  <a:srgbClr val="FFFF99"/>
                </a:solidFill>
                <a:latin typeface="Helvetica" panose="020B0604020202020204" pitchFamily="34" charset="0"/>
                <a:hlinkClick r:id="rId4"/>
              </a:rPr>
              <a:t>Conjoint Actor;</a:t>
            </a:r>
            <a:r>
              <a:rPr lang="en-US" dirty="0">
                <a:solidFill>
                  <a:srgbClr val="FFFFFF"/>
                </a:solidFill>
                <a:latin typeface="Helvetica" panose="020B0604020202020204" pitchFamily="34" charset="0"/>
              </a:rPr>
              <a:t> infinite integrator of Paradise cosmic energies with the spirit energies of the Eternal Son; perfect </a:t>
            </a:r>
            <a:r>
              <a:rPr lang="en-US" dirty="0" err="1">
                <a:solidFill>
                  <a:srgbClr val="FFFFFF"/>
                </a:solidFill>
                <a:latin typeface="Helvetica" panose="020B0604020202020204" pitchFamily="34" charset="0"/>
              </a:rPr>
              <a:t>co-ordinator</a:t>
            </a:r>
            <a:r>
              <a:rPr lang="en-US" dirty="0">
                <a:solidFill>
                  <a:srgbClr val="FFFFFF"/>
                </a:solidFill>
                <a:latin typeface="Helvetica" panose="020B0604020202020204" pitchFamily="34" charset="0"/>
              </a:rPr>
              <a:t> of the motives of will and the mechanics of force; unifier of all actual and actualizing reality. Through the ministrations of his manifold children the </a:t>
            </a:r>
            <a:r>
              <a:rPr lang="en-US" dirty="0">
                <a:solidFill>
                  <a:srgbClr val="FFFF99"/>
                </a:solidFill>
                <a:latin typeface="Helvetica" panose="020B0604020202020204" pitchFamily="34" charset="0"/>
                <a:hlinkClick r:id="rId5"/>
              </a:rPr>
              <a:t>Infinite Spirit</a:t>
            </a:r>
            <a:r>
              <a:rPr lang="en-US" dirty="0">
                <a:solidFill>
                  <a:srgbClr val="FFFFFF"/>
                </a:solidFill>
                <a:latin typeface="Helvetica" panose="020B0604020202020204" pitchFamily="34" charset="0"/>
              </a:rPr>
              <a:t> reveals the mercy of the Eternal Son while at the same time functioning as the infinite manipulator, forever weaving the pattern of Paradise into the energies of space. This selfsame Conjoint Actor, this </a:t>
            </a:r>
            <a:r>
              <a:rPr lang="en-US" dirty="0">
                <a:solidFill>
                  <a:srgbClr val="FFFF99"/>
                </a:solidFill>
                <a:latin typeface="Helvetica" panose="020B0604020202020204" pitchFamily="34" charset="0"/>
                <a:hlinkClick r:id="rId6"/>
              </a:rPr>
              <a:t>God of </a:t>
            </a:r>
            <a:r>
              <a:rPr lang="en-US" dirty="0" err="1">
                <a:solidFill>
                  <a:srgbClr val="FFFF99"/>
                </a:solidFill>
                <a:latin typeface="Helvetica" panose="020B0604020202020204" pitchFamily="34" charset="0"/>
                <a:hlinkClick r:id="rId6"/>
              </a:rPr>
              <a:t>Action,</a:t>
            </a:r>
            <a:r>
              <a:rPr lang="en-US" dirty="0" err="1">
                <a:solidFill>
                  <a:srgbClr val="FFFFFF"/>
                </a:solidFill>
                <a:latin typeface="Helvetica" panose="020B0604020202020204" pitchFamily="34" charset="0"/>
              </a:rPr>
              <a:t>is</a:t>
            </a:r>
            <a:r>
              <a:rPr lang="en-US" dirty="0">
                <a:solidFill>
                  <a:srgbClr val="FFFFFF"/>
                </a:solidFill>
                <a:latin typeface="Helvetica" panose="020B0604020202020204" pitchFamily="34" charset="0"/>
              </a:rPr>
              <a:t> the perfect expression of the limitless plans and purposes of the Father-Son while functioning himself as the source of mind and the </a:t>
            </a:r>
            <a:r>
              <a:rPr lang="en-US" dirty="0" err="1">
                <a:solidFill>
                  <a:srgbClr val="FFFFFF"/>
                </a:solidFill>
                <a:latin typeface="Helvetica" panose="020B0604020202020204" pitchFamily="34" charset="0"/>
              </a:rPr>
              <a:t>bestower</a:t>
            </a:r>
            <a:r>
              <a:rPr lang="en-US" dirty="0">
                <a:solidFill>
                  <a:srgbClr val="FFFFFF"/>
                </a:solidFill>
                <a:latin typeface="Helvetica" panose="020B0604020202020204" pitchFamily="34" charset="0"/>
              </a:rPr>
              <a:t> of intellect upon the creatures of a far-flung cosmos.</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105:3.6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(1156.3)</a:t>
            </a:r>
            <a:r>
              <a:rPr lang="en-US" dirty="0">
                <a:solidFill>
                  <a:srgbClr val="FFFFFF"/>
                </a:solidFill>
                <a:latin typeface="Helvetica" panose="020B0604020202020204" pitchFamily="34" charset="0"/>
              </a:rPr>
              <a:t> 5.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Deity Absolute.</a:t>
            </a:r>
            <a:r>
              <a:rPr lang="en-US" dirty="0">
                <a:solidFill>
                  <a:srgbClr val="FFFFFF"/>
                </a:solidFill>
                <a:latin typeface="Helvetica" panose="020B0604020202020204" pitchFamily="34" charset="0"/>
              </a:rPr>
              <a:t> The causational, potentially personal possibilities of universal reality, the totality of all Deity potential. The Deity Absolute is the purposive qualifier of the unqualified, absolute, and </a:t>
            </a:r>
            <a:r>
              <a:rPr lang="en-US" dirty="0" err="1">
                <a:solidFill>
                  <a:srgbClr val="FFFFFF"/>
                </a:solidFill>
                <a:latin typeface="Helvetica" panose="020B0604020202020204" pitchFamily="34" charset="0"/>
              </a:rPr>
              <a:t>nondeity</a:t>
            </a:r>
            <a:r>
              <a:rPr lang="en-US" dirty="0">
                <a:solidFill>
                  <a:srgbClr val="FFFFFF"/>
                </a:solidFill>
                <a:latin typeface="Helvetica" panose="020B0604020202020204" pitchFamily="34" charset="0"/>
              </a:rPr>
              <a:t> realities. The Deity Absolute is the qualifier of the absolute and the </a:t>
            </a:r>
            <a:r>
              <a:rPr lang="en-US" dirty="0" err="1">
                <a:solidFill>
                  <a:srgbClr val="FFFFFF"/>
                </a:solidFill>
                <a:latin typeface="Helvetica" panose="020B0604020202020204" pitchFamily="34" charset="0"/>
              </a:rPr>
              <a:t>absolutizer</a:t>
            </a:r>
            <a:r>
              <a:rPr lang="en-US" dirty="0">
                <a:solidFill>
                  <a:srgbClr val="FFFFFF"/>
                </a:solidFill>
                <a:latin typeface="Helvetica" panose="020B0604020202020204" pitchFamily="34" charset="0"/>
              </a:rPr>
              <a:t> of the qualified—the destiny inceptor.</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E60901B-C70D-42C8-82C1-50D9C295C27F}"/>
              </a:ext>
            </a:extLst>
          </p:cNvPr>
          <p:cNvSpPr/>
          <p:nvPr/>
        </p:nvSpPr>
        <p:spPr>
          <a:xfrm>
            <a:off x="914400" y="457200"/>
            <a:ext cx="7620000" cy="39703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Black" pitchFamily="34" charset="0"/>
                <a:ea typeface="Times New Roman"/>
                <a:cs typeface="+mn-cs"/>
              </a:rPr>
              <a:t>The Deity Absolute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Black" pitchFamily="34" charset="0"/>
                <a:ea typeface="Times New Roman"/>
                <a:cs typeface="+mn-cs"/>
              </a:rPr>
              <a:t>(</a:t>
            </a: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rPr>
              <a:t>The Qualified Absolute )</a:t>
            </a:r>
            <a:endParaRPr kumimoji="0" lang="en-US" sz="1800" b="1" i="0" u="none" strike="noStrike" kern="1200" cap="none" spc="0" normalizeH="0" baseline="0" noProof="0" dirty="0">
              <a:ln>
                <a:noFill/>
              </a:ln>
              <a:solidFill>
                <a:prstClr val="white"/>
              </a:solidFill>
              <a:effectLst/>
              <a:uLnTx/>
              <a:uFillTx/>
              <a:latin typeface="Arial Black" pitchFamily="34" charset="0"/>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Black" pitchFamily="34" charset="0"/>
                <a:ea typeface="Times New Roman"/>
                <a:cs typeface="+mn-cs"/>
              </a:rPr>
              <a:t>Absolute </a:t>
            </a:r>
            <a:endPar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Black" pitchFamily="34" charset="0"/>
                <a:ea typeface="Times New Roman"/>
                <a:cs typeface="+mn-cs"/>
              </a:rPr>
              <a:t>The absolute level had no beginning.  It is endless, timeless, and contains no space.  The absolute transcends time, space, infinity, eternity, and the Ultimate.  Absolute of potentiality; activator of potentials, 1 0f 7 Absolutes of Infinity (105:3.6). </a:t>
            </a:r>
            <a:r>
              <a:rPr kumimoji="0" lang="en-US" sz="1800" b="1" i="0" u="none" strike="noStrike" kern="1200" cap="none" spc="0" normalizeH="0" baseline="0" noProof="0" dirty="0">
                <a:ln>
                  <a:noFill/>
                </a:ln>
                <a:solidFill>
                  <a:prstClr val="white"/>
                </a:solidFill>
                <a:effectLst/>
                <a:uLnTx/>
                <a:uFillTx/>
                <a:latin typeface="Arial Black" pitchFamily="34" charset="0"/>
                <a:ea typeface="+mn-ea"/>
                <a:cs typeface="Times New Roman" pitchFamily="18" charset="0"/>
              </a:rPr>
              <a:t>Limitless, timeless, </a:t>
            </a:r>
            <a:r>
              <a:rPr kumimoji="0" lang="en-US" sz="1800" b="1" i="0" u="none" strike="noStrike" kern="1200" cap="none" spc="0" normalizeH="0" baseline="0" noProof="0" dirty="0" err="1">
                <a:ln>
                  <a:noFill/>
                </a:ln>
                <a:solidFill>
                  <a:prstClr val="white"/>
                </a:solidFill>
                <a:effectLst/>
                <a:uLnTx/>
                <a:uFillTx/>
                <a:latin typeface="Arial Black" pitchFamily="34" charset="0"/>
                <a:ea typeface="+mn-ea"/>
                <a:cs typeface="Times New Roman" pitchFamily="18" charset="0"/>
              </a:rPr>
              <a:t>spaceless</a:t>
            </a:r>
            <a:r>
              <a:rPr kumimoji="0" lang="en-US" sz="1800" b="1" i="0" u="none" strike="noStrike" kern="1200" cap="none" spc="0" normalizeH="0" baseline="0" noProof="0" dirty="0">
                <a:ln>
                  <a:noFill/>
                </a:ln>
                <a:solidFill>
                  <a:prstClr val="white"/>
                </a:solidFill>
                <a:effectLst/>
                <a:uLnTx/>
                <a:uFillTx/>
                <a:latin typeface="Arial Black" pitchFamily="34" charset="0"/>
                <a:ea typeface="+mn-ea"/>
                <a:cs typeface="Times New Roman" pitchFamily="18" charset="0"/>
              </a:rPr>
              <a:t>, boundless, and </a:t>
            </a:r>
            <a:r>
              <a:rPr kumimoji="0" lang="en-US" sz="1800" b="1" i="0" u="none" strike="noStrike" kern="1200" cap="none" spc="0" normalizeH="0" baseline="0" noProof="0" dirty="0">
                <a:ln>
                  <a:noFill/>
                </a:ln>
                <a:solidFill>
                  <a:prstClr val="white"/>
                </a:solidFill>
                <a:effectLst/>
                <a:uLnTx/>
                <a:uFillTx/>
                <a:latin typeface="Arial Black" pitchFamily="34" charset="0"/>
                <a:ea typeface="+mn-ea"/>
                <a:cs typeface="Arial" pitchFamily="34" charset="0"/>
              </a:rPr>
              <a:t>measureless truly infinite </a:t>
            </a:r>
            <a:r>
              <a:rPr kumimoji="0" lang="en-US" sz="1800" b="1" i="0" u="none" strike="noStrike" kern="1200" cap="none" spc="0" normalizeH="0" baseline="0" noProof="0" dirty="0">
                <a:ln>
                  <a:noFill/>
                </a:ln>
                <a:solidFill>
                  <a:prstClr val="white"/>
                </a:solidFill>
                <a:effectLst/>
                <a:uLnTx/>
                <a:uFillTx/>
                <a:latin typeface="Arial Black" pitchFamily="34" charset="0"/>
                <a:ea typeface="+mn-ea"/>
                <a:cs typeface="Arial" pitchFamily="34" charset="0"/>
                <a:hlinkClick r:id="rId2"/>
              </a:rPr>
              <a:t>106:7.3,9</a:t>
            </a:r>
            <a:r>
              <a:rPr kumimoji="0" lang="en-US" sz="1800" b="1" i="0" u="none" strike="noStrike" kern="1200" cap="none" spc="0" normalizeH="0" baseline="0" noProof="0" dirty="0">
                <a:ln>
                  <a:noFill/>
                </a:ln>
                <a:solidFill>
                  <a:prstClr val="white"/>
                </a:solidFill>
                <a:effectLst/>
                <a:uLnTx/>
                <a:uFillTx/>
                <a:latin typeface="Arial Black" pitchFamily="34" charset="0"/>
                <a:ea typeface="Times New Roman"/>
                <a:cs typeface="Arial" pitchFamily="34" charset="0"/>
              </a:rPr>
              <a:t>. </a:t>
            </a: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rPr>
              <a:t>The Qualified Absolute </a:t>
            </a: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hlinkClick r:id="rId3"/>
              </a:rPr>
              <a:t>0:11.6</a:t>
            </a: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rPr>
              <a:t> Unifies with Unqualified Absolute in Universal Absolute </a:t>
            </a: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hlinkClick r:id="rId4"/>
              </a:rPr>
              <a:t>0:3.11</a:t>
            </a: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rPr>
              <a:t> </a:t>
            </a:r>
            <a:r>
              <a:rPr kumimoji="0" lang="en-US" sz="1800" b="0" i="0" u="none" strike="noStrike" kern="1200" cap="none" spc="0" normalizeH="0" baseline="0" noProof="0" dirty="0" err="1">
                <a:ln>
                  <a:noFill/>
                </a:ln>
                <a:solidFill>
                  <a:prstClr val="white"/>
                </a:solidFill>
                <a:effectLst/>
                <a:uLnTx/>
                <a:uFillTx/>
                <a:latin typeface="Arial Black" pitchFamily="34" charset="0"/>
                <a:ea typeface="+mn-ea"/>
                <a:cs typeface="+mn-cs"/>
              </a:rPr>
              <a:t>Majeston</a:t>
            </a: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rPr>
              <a:t> created by reaction in </a:t>
            </a: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hlinkClick r:id="rId5"/>
              </a:rPr>
              <a:t>17:2.2-6</a:t>
            </a: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rPr>
              <a:t> Member of </a:t>
            </a:r>
            <a:r>
              <a:rPr kumimoji="0" lang="en-US" sz="1800" b="0" i="0" u="none" strike="noStrike" kern="1200" cap="none" spc="0" normalizeH="0" baseline="0" noProof="0" dirty="0" err="1">
                <a:ln>
                  <a:noFill/>
                </a:ln>
                <a:solidFill>
                  <a:prstClr val="white"/>
                </a:solidFill>
                <a:effectLst/>
                <a:uLnTx/>
                <a:uFillTx/>
                <a:latin typeface="Arial Black" pitchFamily="34" charset="0"/>
                <a:ea typeface="+mn-ea"/>
                <a:cs typeface="+mn-cs"/>
              </a:rPr>
              <a:t>triodity</a:t>
            </a: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rPr>
              <a:t> of potentiality 104:5.4(1151;4)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itchFamily="34" charset="0"/>
                <a:ea typeface="+mn-ea"/>
                <a:cs typeface="+mn-cs"/>
              </a:rPr>
              <a:t>Overcontrols all material reality 56:1.2(637;4)</a:t>
            </a:r>
            <a:endPar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Arial" pitchFamily="34" charset="0"/>
            </a:endParaRPr>
          </a:p>
        </p:txBody>
      </p:sp>
    </p:spTree>
    <p:extLst>
      <p:ext uri="{BB962C8B-B14F-4D97-AF65-F5344CB8AC3E}">
        <p14:creationId xmlns:p14="http://schemas.microsoft.com/office/powerpoint/2010/main" val="1457380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105:3.7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(1156.4)</a:t>
            </a:r>
            <a:r>
              <a:rPr lang="en-US" dirty="0">
                <a:solidFill>
                  <a:srgbClr val="FFFFFF"/>
                </a:solidFill>
                <a:latin typeface="Helvetica" panose="020B0604020202020204" pitchFamily="34" charset="0"/>
              </a:rPr>
              <a:t> 6. </a:t>
            </a:r>
            <a:r>
              <a:rPr lang="en-US" i="1" dirty="0">
                <a:solidFill>
                  <a:srgbClr val="FFFFFF"/>
                </a:solidFill>
                <a:latin typeface="Helvetica" panose="020B0604020202020204" pitchFamily="34" charset="0"/>
              </a:rPr>
              <a:t>The Unqualified Absolute.</a:t>
            </a:r>
            <a:r>
              <a:rPr lang="en-US" dirty="0">
                <a:solidFill>
                  <a:srgbClr val="FFFFFF"/>
                </a:solidFill>
                <a:latin typeface="Helvetica" panose="020B0604020202020204" pitchFamily="34" charset="0"/>
              </a:rPr>
              <a:t> Static, reactive, and abeyant; the unrevealed cosmic infinity of the I AM; totality of nondeified reality and finality of all nonpersonal potential. Space limits the function of the Unqualified, but the presence of the Unqualified is without limit, infinite. There is a concept periphery to the </a:t>
            </a:r>
            <a:r>
              <a:rPr lang="en-US" dirty="0">
                <a:solidFill>
                  <a:srgbClr val="FFFF99"/>
                </a:solidFill>
                <a:latin typeface="Helvetica" panose="020B0604020202020204" pitchFamily="34" charset="0"/>
                <a:hlinkClick r:id="rId2"/>
              </a:rPr>
              <a:t>master universe,</a:t>
            </a:r>
            <a:r>
              <a:rPr lang="en-US" dirty="0">
                <a:solidFill>
                  <a:srgbClr val="FFFFFF"/>
                </a:solidFill>
                <a:latin typeface="Helvetica" panose="020B0604020202020204" pitchFamily="34" charset="0"/>
              </a:rPr>
              <a:t> but the presence of the Unqualified is limitless; even eternity cannot exhaust the boundless quiescence of this </a:t>
            </a:r>
            <a:r>
              <a:rPr lang="en-US" dirty="0" err="1">
                <a:solidFill>
                  <a:srgbClr val="FFFFFF"/>
                </a:solidFill>
                <a:latin typeface="Helvetica" panose="020B0604020202020204" pitchFamily="34" charset="0"/>
              </a:rPr>
              <a:t>nondeity</a:t>
            </a:r>
            <a:r>
              <a:rPr lang="en-US" dirty="0">
                <a:solidFill>
                  <a:srgbClr val="FFFFFF"/>
                </a:solidFill>
                <a:latin typeface="Helvetica" panose="020B0604020202020204" pitchFamily="34" charset="0"/>
              </a:rPr>
              <a:t> Absolute.</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95EF776-7123-4053-8FA1-B175DC2F4463}"/>
              </a:ext>
            </a:extLst>
          </p:cNvPr>
          <p:cNvSpPr/>
          <p:nvPr/>
        </p:nvSpPr>
        <p:spPr>
          <a:xfrm>
            <a:off x="1143000" y="228600"/>
            <a:ext cx="7391400" cy="427809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Black" pitchFamily="34" charset="0"/>
                <a:ea typeface="Times New Roman"/>
                <a:cs typeface="+mn-cs"/>
              </a:rPr>
              <a:t>The Unqualified Absolute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Black" pitchFamily="34" charset="0"/>
                <a:ea typeface="Times New Roman"/>
                <a:cs typeface="+mn-cs"/>
              </a:rPr>
              <a:t>Existential things simply are.  The Unqualified Absolute is existential.  a positive reality 0:11.8 An Absolute of potentiality 115:3.8, Devoid of personality 0:11.7 Infinite Capacity; I AM static-reactive 105:2.10 Limitless, timeless, </a:t>
            </a:r>
            <a:r>
              <a:rPr kumimoji="0" lang="en-US" sz="1600" b="1" i="0" u="none" strike="noStrike" kern="1200" cap="none" spc="0" normalizeH="0" baseline="0" noProof="0" dirty="0" err="1">
                <a:ln>
                  <a:noFill/>
                </a:ln>
                <a:solidFill>
                  <a:prstClr val="white"/>
                </a:solidFill>
                <a:effectLst/>
                <a:uLnTx/>
                <a:uFillTx/>
                <a:latin typeface="Arial Black" pitchFamily="34" charset="0"/>
                <a:ea typeface="Times New Roman"/>
                <a:cs typeface="+mn-cs"/>
              </a:rPr>
              <a:t>spaceless</a:t>
            </a:r>
            <a:r>
              <a:rPr kumimoji="0" lang="en-US" sz="1600" b="1" i="0" u="none" strike="noStrike" kern="1200" cap="none" spc="0" normalizeH="0" baseline="0" noProof="0" dirty="0">
                <a:ln>
                  <a:noFill/>
                </a:ln>
                <a:solidFill>
                  <a:prstClr val="white"/>
                </a:solidFill>
                <a:effectLst/>
                <a:uLnTx/>
                <a:uFillTx/>
                <a:latin typeface="Arial Black" pitchFamily="34" charset="0"/>
                <a:ea typeface="Times New Roman"/>
                <a:cs typeface="+mn-cs"/>
              </a:rPr>
              <a:t>, boundless, and measureless truly infinite 105:3.7, Repository of static potentials, uncreated universes 0:11.4, Revealer, regulator, and repository of all that has Paradise as source 11:8.9, Totality of nonpersonal, </a:t>
            </a:r>
            <a:r>
              <a:rPr kumimoji="0" lang="en-US" sz="1600" b="1" i="0" u="none" strike="noStrike" kern="1200" cap="none" spc="0" normalizeH="0" baseline="0" noProof="0" dirty="0" err="1">
                <a:ln>
                  <a:noFill/>
                </a:ln>
                <a:solidFill>
                  <a:prstClr val="white"/>
                </a:solidFill>
                <a:effectLst/>
                <a:uLnTx/>
                <a:uFillTx/>
                <a:latin typeface="Arial Black" pitchFamily="34" charset="0"/>
                <a:ea typeface="Times New Roman"/>
                <a:cs typeface="+mn-cs"/>
              </a:rPr>
              <a:t>extradivine</a:t>
            </a:r>
            <a:r>
              <a:rPr kumimoji="0" lang="en-US" sz="1600" b="1" i="0" u="none" strike="noStrike" kern="1200" cap="none" spc="0" normalizeH="0" baseline="0" noProof="0" dirty="0">
                <a:ln>
                  <a:noFill/>
                </a:ln>
                <a:solidFill>
                  <a:prstClr val="white"/>
                </a:solidFill>
                <a:effectLst/>
                <a:uLnTx/>
                <a:uFillTx/>
                <a:latin typeface="Arial Black" pitchFamily="34" charset="0"/>
                <a:ea typeface="Times New Roman"/>
                <a:cs typeface="+mn-cs"/>
              </a:rPr>
              <a:t>, and </a:t>
            </a:r>
            <a:r>
              <a:rPr kumimoji="0" lang="en-US" sz="1600" b="1" i="0" u="none" strike="noStrike" kern="1200" cap="none" spc="0" normalizeH="0" baseline="0" noProof="0" dirty="0" err="1">
                <a:ln>
                  <a:noFill/>
                </a:ln>
                <a:solidFill>
                  <a:prstClr val="white"/>
                </a:solidFill>
                <a:effectLst/>
                <a:uLnTx/>
                <a:uFillTx/>
                <a:latin typeface="Arial Black" pitchFamily="34" charset="0"/>
                <a:ea typeface="Times New Roman"/>
                <a:cs typeface="+mn-cs"/>
              </a:rPr>
              <a:t>undeified</a:t>
            </a:r>
            <a:r>
              <a:rPr kumimoji="0" lang="en-US" sz="1600" b="1" i="0" u="none" strike="noStrike" kern="1200" cap="none" spc="0" normalizeH="0" baseline="0" noProof="0" dirty="0">
                <a:ln>
                  <a:noFill/>
                </a:ln>
                <a:solidFill>
                  <a:prstClr val="white"/>
                </a:solidFill>
                <a:effectLst/>
                <a:uLnTx/>
                <a:uFillTx/>
                <a:latin typeface="Arial Black" pitchFamily="34" charset="0"/>
                <a:ea typeface="Times New Roman"/>
                <a:cs typeface="+mn-cs"/>
              </a:rPr>
              <a:t> reality 0:11.7-9, Unpredictable in reactions 12:6.6-7 Unrevealed cosmic infinity of I AM; an Absolute of Infinity 0:11.1, Emergent energy must be liberated from 16:4.12 Matter subject to cosmic overcontrol of 21:2.12, May be activated by 2nd experiential Trinity 106:5.1,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Black" pitchFamily="34" charset="0"/>
                <a:ea typeface="Times New Roman"/>
                <a:cs typeface="+mn-cs"/>
              </a:rPr>
              <a:t>Member of </a:t>
            </a:r>
            <a:r>
              <a:rPr kumimoji="0" lang="en-US" sz="1600" b="1" i="0" u="none" strike="noStrike" kern="1200" cap="none" spc="0" normalizeH="0" baseline="0" noProof="0" dirty="0" err="1">
                <a:ln>
                  <a:noFill/>
                </a:ln>
                <a:solidFill>
                  <a:prstClr val="white"/>
                </a:solidFill>
                <a:effectLst/>
                <a:uLnTx/>
                <a:uFillTx/>
                <a:latin typeface="Arial Black" pitchFamily="34" charset="0"/>
                <a:ea typeface="Times New Roman"/>
                <a:cs typeface="+mn-cs"/>
              </a:rPr>
              <a:t>triodity</a:t>
            </a:r>
            <a:r>
              <a:rPr kumimoji="0" lang="en-US" sz="1600" b="1" i="0" u="none" strike="noStrike" kern="1200" cap="none" spc="0" normalizeH="0" baseline="0" noProof="0" dirty="0">
                <a:ln>
                  <a:noFill/>
                </a:ln>
                <a:solidFill>
                  <a:prstClr val="white"/>
                </a:solidFill>
                <a:effectLst/>
                <a:uLnTx/>
                <a:uFillTx/>
                <a:latin typeface="Arial Black" pitchFamily="34" charset="0"/>
                <a:ea typeface="Times New Roman"/>
                <a:cs typeface="+mn-cs"/>
              </a:rPr>
              <a:t> of potentiality 104:5.4, Master Force Organizers manipulate primordial space-forces of 12:4.6, Outer space is domain of 12:2.1</a:t>
            </a:r>
            <a:endParaRPr kumimoji="0" lang="en-US" sz="1600" b="0" i="0" u="none" strike="noStrike" kern="1200" cap="none" spc="0" normalizeH="0" baseline="0" noProof="0" dirty="0">
              <a:ln>
                <a:noFill/>
              </a:ln>
              <a:solidFill>
                <a:prstClr val="white"/>
              </a:solidFill>
              <a:effectLst/>
              <a:uLnTx/>
              <a:uFillTx/>
              <a:latin typeface="Arial Black" pitchFamily="34" charset="0"/>
              <a:ea typeface="Times New Roman"/>
              <a:cs typeface="+mn-cs"/>
            </a:endParaRPr>
          </a:p>
        </p:txBody>
      </p:sp>
    </p:spTree>
    <p:extLst>
      <p:ext uri="{BB962C8B-B14F-4D97-AF65-F5344CB8AC3E}">
        <p14:creationId xmlns:p14="http://schemas.microsoft.com/office/powerpoint/2010/main" val="4060392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105:3.8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(1156.5)</a:t>
            </a:r>
            <a:r>
              <a:rPr lang="en-US" dirty="0">
                <a:solidFill>
                  <a:srgbClr val="FFFFFF"/>
                </a:solidFill>
                <a:latin typeface="Helvetica" panose="020B0604020202020204" pitchFamily="34" charset="0"/>
              </a:rPr>
              <a:t> 7.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Universal Absolute.</a:t>
            </a:r>
            <a:r>
              <a:rPr lang="en-US" dirty="0">
                <a:solidFill>
                  <a:srgbClr val="FFFFFF"/>
                </a:solidFill>
                <a:latin typeface="Helvetica" panose="020B0604020202020204" pitchFamily="34" charset="0"/>
              </a:rPr>
              <a:t> Unifier of the deified and the </a:t>
            </a:r>
            <a:r>
              <a:rPr lang="en-US" dirty="0" err="1">
                <a:solidFill>
                  <a:srgbClr val="FFFFFF"/>
                </a:solidFill>
                <a:latin typeface="Helvetica" panose="020B0604020202020204" pitchFamily="34" charset="0"/>
              </a:rPr>
              <a:t>undeified</a:t>
            </a:r>
            <a:r>
              <a:rPr lang="en-US" dirty="0">
                <a:solidFill>
                  <a:srgbClr val="FFFFFF"/>
                </a:solidFill>
                <a:latin typeface="Helvetica" panose="020B0604020202020204" pitchFamily="34" charset="0"/>
              </a:rPr>
              <a:t>; co-relater of the absolute and the relative. The Universal Absolute (being static, potential, and associative) compensates the tension between the ever-existent and the uncompleted.</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A1193A0C-B21A-4160-ABA0-0CD4DDD53737}"/>
              </a:ext>
            </a:extLst>
          </p:cNvPr>
          <p:cNvSpPr/>
          <p:nvPr/>
        </p:nvSpPr>
        <p:spPr>
          <a:xfrm>
            <a:off x="1295400" y="228601"/>
            <a:ext cx="6553200" cy="59093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rPr>
              <a:t>The Universal Absolute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rPr>
              <a:t>An Absolute of potentiality 115:3.8, An inevitability 0:11.10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rPr>
              <a:t>final function of Trinity? 56:9.3,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rPr>
              <a:t>Infinite Upholder; I AM self-associative 105:2.8, Limitless, timeless, </a:t>
            </a:r>
            <a:r>
              <a:rPr kumimoji="0" lang="en-US" sz="1800" b="0" i="0" u="none" strike="noStrike" kern="1200" cap="none" spc="0" normalizeH="0" baseline="0" noProof="0" dirty="0" err="1">
                <a:ln>
                  <a:noFill/>
                </a:ln>
                <a:solidFill>
                  <a:prstClr val="white"/>
                </a:solidFill>
                <a:effectLst/>
                <a:uLnTx/>
                <a:uFillTx/>
                <a:latin typeface="Arial Black" pitchFamily="34" charset="0"/>
                <a:ea typeface="Times New Roman"/>
                <a:cs typeface="+mn-cs"/>
              </a:rPr>
              <a:t>spaceless</a:t>
            </a:r>
            <a:r>
              <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rPr>
              <a:t>, boundless, and measureless truly infinite 106:7.3, energy proves existence of 42:0.1. Functions and actions of Universal Absolute: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rPr>
              <a:t>Alternate opposing processions of space levels part of gravity technique of 12:4.16, Compensates tension between ever-existent and uncompleted 0:11.2, Makes material universes cosmically possible 0:11.12-13, may be activated by 2nd experiential Trinity 106:5.1,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rPr>
              <a:t>member of Trinity of Trinities 56:9.5, member of </a:t>
            </a:r>
            <a:r>
              <a:rPr kumimoji="0" lang="en-US" sz="1800" b="0" i="0" u="none" strike="noStrike" kern="1200" cap="none" spc="0" normalizeH="0" baseline="0" noProof="0" dirty="0" err="1">
                <a:ln>
                  <a:noFill/>
                </a:ln>
                <a:solidFill>
                  <a:prstClr val="white"/>
                </a:solidFill>
                <a:effectLst/>
                <a:uLnTx/>
                <a:uFillTx/>
                <a:latin typeface="Arial Black" pitchFamily="34" charset="0"/>
                <a:ea typeface="Times New Roman"/>
                <a:cs typeface="+mn-cs"/>
              </a:rPr>
              <a:t>triodity</a:t>
            </a:r>
            <a:r>
              <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rPr>
              <a:t> of potentiality 104:5.4(1151;4)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rPr>
              <a:t>physical controllers may be reactive to 29:3.11(324;1)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Black" pitchFamily="34" charset="0"/>
                <a:ea typeface="Times New Roman"/>
                <a:cs typeface="+mn-cs"/>
              </a:rPr>
              <a:t>triunity membership 104:4Unqualified Absolute and Deity Absolute unified in 0:3.11, </a:t>
            </a:r>
          </a:p>
        </p:txBody>
      </p:sp>
    </p:spTree>
    <p:extLst>
      <p:ext uri="{BB962C8B-B14F-4D97-AF65-F5344CB8AC3E}">
        <p14:creationId xmlns:p14="http://schemas.microsoft.com/office/powerpoint/2010/main" val="4178206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105:3.9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(1156.6)</a:t>
            </a:r>
            <a:r>
              <a:rPr lang="en-US" dirty="0">
                <a:solidFill>
                  <a:srgbClr val="FFFFFF"/>
                </a:solidFill>
                <a:latin typeface="Helvetica" panose="020B0604020202020204" pitchFamily="34" charset="0"/>
              </a:rPr>
              <a:t> The Seven Absolutes of Infinity constitute the beginnings of reality. As mortal minds would regard it, the First Source and Center would appear to be antecedent to all absolutes. But such a postulate, however helpful, is invalidated by the eternity co-existence of the Son, the Spirit, the three Absolutes, and the Paradise Isle.</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marL="0" indent="0">
              <a:buNone/>
            </a:pPr>
            <a:r>
              <a:rPr lang="en-US" baseline="30000" dirty="0">
                <a:solidFill>
                  <a:srgbClr val="FFFF00"/>
                </a:solidFill>
                <a:latin typeface="Helvetica" panose="020B0604020202020204" pitchFamily="34" charset="0"/>
              </a:rPr>
              <a:t>105:3.10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(1157.1)</a:t>
            </a:r>
            <a:r>
              <a:rPr lang="en-US" dirty="0">
                <a:solidFill>
                  <a:srgbClr val="FFFFFF"/>
                </a:solidFill>
                <a:latin typeface="Helvetica" panose="020B0604020202020204" pitchFamily="34" charset="0"/>
              </a:rPr>
              <a:t> It is a </a:t>
            </a:r>
            <a:r>
              <a:rPr lang="en-US" i="1" dirty="0">
                <a:solidFill>
                  <a:srgbClr val="FFFFFF"/>
                </a:solidFill>
                <a:latin typeface="Helvetica" panose="020B0604020202020204" pitchFamily="34" charset="0"/>
              </a:rPr>
              <a:t>truth</a:t>
            </a:r>
            <a:r>
              <a:rPr lang="en-US" dirty="0">
                <a:solidFill>
                  <a:srgbClr val="FFFFFF"/>
                </a:solidFill>
                <a:latin typeface="Helvetica" panose="020B0604020202020204" pitchFamily="34" charset="0"/>
              </a:rPr>
              <a:t> that the Absolutes are manifestations of the I AM-First Source and Center; it is a </a:t>
            </a:r>
            <a:r>
              <a:rPr lang="en-US" i="1" dirty="0">
                <a:solidFill>
                  <a:srgbClr val="FFFFFF"/>
                </a:solidFill>
                <a:latin typeface="Helvetica" panose="020B0604020202020204" pitchFamily="34" charset="0"/>
              </a:rPr>
              <a:t>fact</a:t>
            </a:r>
            <a:r>
              <a:rPr lang="en-US" dirty="0">
                <a:solidFill>
                  <a:srgbClr val="FFFFFF"/>
                </a:solidFill>
                <a:latin typeface="Helvetica" panose="020B0604020202020204" pitchFamily="34" charset="0"/>
              </a:rPr>
              <a:t> that these Absolutes never had a beginning but are co-ordinate eternals with the First Source and Center. The relationships of absolutes in eternity cannot always be presented without involving paradoxes in the language of time and in the concept patterns of space. But regardless of any confusion concerning the origin of the Seven Absolutes of Infinity, it is both fact and truth that all reality is predicated upon their eternity existence and infinity relationships.</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81200"/>
            <a:ext cx="8229600" cy="25853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2D050"/>
                </a:solidFill>
                <a:effectLst/>
                <a:uLnTx/>
                <a:uFillTx/>
                <a:latin typeface="Arial Black" pitchFamily="34" charset="0"/>
                <a:ea typeface="Times New Roman"/>
                <a:cs typeface="+mn-cs"/>
              </a:rPr>
              <a:t>Qualified Absolute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2D050"/>
                </a:solidFill>
                <a:effectLst/>
                <a:uLnTx/>
                <a:uFillTx/>
                <a:latin typeface="Arial Black" pitchFamily="34" charset="0"/>
                <a:ea typeface="Times New Roman"/>
                <a:cs typeface="+mn-cs"/>
              </a:rPr>
              <a:t>(Revealed Spiritual Absolute)</a:t>
            </a:r>
            <a:endParaRPr kumimoji="0" lang="en-US" sz="1800" b="0" i="0" u="none" strike="noStrike" kern="0" cap="none" spc="0" normalizeH="0" baseline="0" noProof="0" dirty="0">
              <a:ln>
                <a:noFill/>
              </a:ln>
              <a:solidFill>
                <a:srgbClr val="92D050"/>
              </a:solidFill>
              <a:effectLst/>
              <a:uLnTx/>
              <a:uFillTx/>
              <a:latin typeface="Arial Black" pitchFamily="34" charset="0"/>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2D050"/>
                </a:solidFill>
                <a:effectLst/>
                <a:uLnTx/>
                <a:uFillTx/>
                <a:latin typeface="Arial Black" pitchFamily="34" charset="0"/>
                <a:ea typeface="Times New Roman"/>
                <a:cs typeface="+mn-cs"/>
              </a:rPr>
              <a:t>The Deity Absolute is that potential which was segregated from total, infinite reality by the freewill choice of the Universal Father, and within which all divinity activities -- existential and experiential -- take place. This is the Qualified Absolute in contradistinction to the Unqualified Absolute; but the Universal Absolute is </a:t>
            </a:r>
            <a:r>
              <a:rPr kumimoji="0" lang="en-US" sz="1800" b="1" i="0" u="none" strike="noStrike" kern="0" cap="none" spc="0" normalizeH="0" baseline="0" noProof="0" dirty="0" err="1">
                <a:ln>
                  <a:noFill/>
                </a:ln>
                <a:solidFill>
                  <a:srgbClr val="92D050"/>
                </a:solidFill>
                <a:effectLst/>
                <a:uLnTx/>
                <a:uFillTx/>
                <a:latin typeface="Arial Black" pitchFamily="34" charset="0"/>
                <a:ea typeface="Times New Roman"/>
                <a:cs typeface="+mn-cs"/>
              </a:rPr>
              <a:t>superadditive</a:t>
            </a:r>
            <a:r>
              <a:rPr kumimoji="0" lang="en-US" sz="1800" b="1" i="0" u="none" strike="noStrike" kern="0" cap="none" spc="0" normalizeH="0" baseline="0" noProof="0" dirty="0">
                <a:ln>
                  <a:noFill/>
                </a:ln>
                <a:solidFill>
                  <a:srgbClr val="92D050"/>
                </a:solidFill>
                <a:effectLst/>
                <a:uLnTx/>
                <a:uFillTx/>
                <a:latin typeface="Arial Black" pitchFamily="34" charset="0"/>
                <a:ea typeface="Times New Roman"/>
                <a:cs typeface="+mn-cs"/>
              </a:rPr>
              <a:t> to both in the encompassment of all absolute potential</a:t>
            </a:r>
            <a:endParaRPr kumimoji="0" lang="en-US" sz="1800" b="0" i="0" u="none" strike="noStrike" kern="0" cap="none" spc="0" normalizeH="0" baseline="0" noProof="0" dirty="0">
              <a:ln>
                <a:noFill/>
              </a:ln>
              <a:solidFill>
                <a:srgbClr val="92D050"/>
              </a:solidFill>
              <a:effectLst/>
              <a:uLnTx/>
              <a:uFillTx/>
              <a:latin typeface="Calibri"/>
              <a:ea typeface="+mn-ea"/>
              <a:cs typeface="+mn-cs"/>
            </a:endParaRPr>
          </a:p>
        </p:txBody>
      </p:sp>
    </p:spTree>
    <p:extLst>
      <p:ext uri="{BB962C8B-B14F-4D97-AF65-F5344CB8AC3E}">
        <p14:creationId xmlns:p14="http://schemas.microsoft.com/office/powerpoint/2010/main" val="262558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DEA52-EA06-4CA5-84AC-B80CC0A664FE}"/>
              </a:ext>
            </a:extLst>
          </p:cNvPr>
          <p:cNvSpPr>
            <a:spLocks noGrp="1"/>
          </p:cNvSpPr>
          <p:nvPr>
            <p:ph type="title"/>
          </p:nvPr>
        </p:nvSpPr>
        <p:spPr/>
        <p:txBody>
          <a:bodyPr>
            <a:normAutofit/>
          </a:bodyPr>
          <a:lstStyle/>
          <a:p>
            <a:r>
              <a:rPr lang="en-US" b="1" dirty="0">
                <a:solidFill>
                  <a:srgbClr val="FFFFFF"/>
                </a:solidFill>
                <a:latin typeface="Helvetica" panose="020B0604020202020204" pitchFamily="34" charset="0"/>
              </a:rPr>
              <a:t>4. Unity, Duality, and Triunity </a:t>
            </a:r>
            <a:r>
              <a:rPr lang="en-US" dirty="0"/>
              <a:t/>
            </a:r>
            <a:br>
              <a:rPr lang="en-US" dirty="0"/>
            </a:br>
            <a:r>
              <a:rPr lang="en-US" sz="1800" b="1" cap="all" dirty="0">
                <a:solidFill>
                  <a:srgbClr val="FFFF99"/>
                </a:solidFill>
                <a:latin typeface="Verdana" panose="020B0604030504040204" pitchFamily="34" charset="0"/>
                <a:hlinkClick r:id="rId2"/>
              </a:rPr>
              <a:t>AUDIO VERSION</a:t>
            </a:r>
            <a:endParaRPr lang="en-US" sz="1800" dirty="0"/>
          </a:p>
        </p:txBody>
      </p:sp>
      <p:sp>
        <p:nvSpPr>
          <p:cNvPr id="3" name="Content Placeholder 2">
            <a:extLst>
              <a:ext uri="{FF2B5EF4-FFF2-40B4-BE49-F238E27FC236}">
                <a16:creationId xmlns:a16="http://schemas.microsoft.com/office/drawing/2014/main" xmlns="" id="{D3B48874-B31A-4522-910F-0663044EDE41}"/>
              </a:ext>
            </a:extLst>
          </p:cNvPr>
          <p:cNvSpPr>
            <a:spLocks noGrp="1"/>
          </p:cNvSpPr>
          <p:nvPr>
            <p:ph idx="1"/>
          </p:nvPr>
        </p:nvSpPr>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105:4.1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(1157.2)</a:t>
            </a:r>
            <a:r>
              <a:rPr lang="en-US" dirty="0">
                <a:solidFill>
                  <a:srgbClr val="FFFFFF"/>
                </a:solidFill>
                <a:latin typeface="Helvetica" panose="020B0604020202020204" pitchFamily="34" charset="0"/>
              </a:rPr>
              <a:t> The universe philosophers postulate the eternity existence of the </a:t>
            </a:r>
            <a:r>
              <a:rPr lang="en-US" dirty="0">
                <a:solidFill>
                  <a:srgbClr val="FFFF99"/>
                </a:solidFill>
                <a:latin typeface="Helvetica" panose="020B0604020202020204" pitchFamily="34" charset="0"/>
                <a:hlinkClick r:id="rId3"/>
              </a:rPr>
              <a:t>I AM</a:t>
            </a:r>
            <a:r>
              <a:rPr lang="en-US" dirty="0">
                <a:solidFill>
                  <a:srgbClr val="FFFFFF"/>
                </a:solidFill>
                <a:latin typeface="Helvetica" panose="020B0604020202020204" pitchFamily="34" charset="0"/>
              </a:rPr>
              <a:t> as the primal source of all reality. And concomitant therewith they postulate the self-segmentation of the I AM into the primary self-relationships—the seven phases of infinity. And simultaneous with this assumption is the third postulate—the eternity appearance of the </a:t>
            </a:r>
            <a:r>
              <a:rPr lang="en-US" dirty="0">
                <a:solidFill>
                  <a:srgbClr val="FFFF99"/>
                </a:solidFill>
                <a:latin typeface="Helvetica" panose="020B0604020202020204" pitchFamily="34" charset="0"/>
                <a:hlinkClick r:id="rId4"/>
              </a:rPr>
              <a:t>Seven Absolutes of Infinity</a:t>
            </a:r>
            <a:r>
              <a:rPr lang="en-US" dirty="0">
                <a:solidFill>
                  <a:srgbClr val="FFFFFF"/>
                </a:solidFill>
                <a:latin typeface="Helvetica" panose="020B0604020202020204" pitchFamily="34" charset="0"/>
              </a:rPr>
              <a:t> and the eternalization of the duality association of the seven phases of the I AM and these seven </a:t>
            </a:r>
            <a:r>
              <a:rPr lang="en-US" dirty="0">
                <a:solidFill>
                  <a:srgbClr val="FFFF99"/>
                </a:solidFill>
                <a:latin typeface="Helvetica" panose="020B0604020202020204" pitchFamily="34" charset="0"/>
                <a:hlinkClick r:id="rId5"/>
              </a:rPr>
              <a:t>Absolutes.</a:t>
            </a:r>
            <a:endParaRPr lang="en-US" dirty="0"/>
          </a:p>
        </p:txBody>
      </p:sp>
    </p:spTree>
    <p:extLst>
      <p:ext uri="{BB962C8B-B14F-4D97-AF65-F5344CB8AC3E}">
        <p14:creationId xmlns:p14="http://schemas.microsoft.com/office/powerpoint/2010/main" val="4177346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105:4.2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(1157.3)</a:t>
            </a:r>
            <a:r>
              <a:rPr lang="en-US" dirty="0">
                <a:solidFill>
                  <a:srgbClr val="FFFFFF"/>
                </a:solidFill>
                <a:latin typeface="Helvetica" panose="020B0604020202020204" pitchFamily="34" charset="0"/>
              </a:rPr>
              <a:t> The self-revelation of the I AM thus proceeds from static self through self-segmentation and self-relationship to absolute relationships, relationships with self-derived Absolutes. Duality becomes thus existent in the eternal association of the Seven Absolutes of Infinity with the sevenfold infinity of the self-segmented phases of the self-revealing I AM. These dual relationships, eternalizing to the universes as the seven Absolutes, eternalize the basic foundations for all universe reality.</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105:4.3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(1157.4)</a:t>
            </a:r>
            <a:r>
              <a:rPr lang="en-US" dirty="0">
                <a:solidFill>
                  <a:srgbClr val="FFFFFF"/>
                </a:solidFill>
                <a:latin typeface="Helvetica" panose="020B0604020202020204" pitchFamily="34" charset="0"/>
              </a:rPr>
              <a:t> It has been sometime stated that unity begets duality, that duality begets triunity, and that triunity is the eternal ancestor of all things. There are, indeed, three great classes of primordial relationships, and they are:</a:t>
            </a:r>
          </a:p>
          <a:p>
            <a:pPr marL="0" indent="0">
              <a:buNone/>
            </a:pPr>
            <a:r>
              <a:rPr lang="en-US" baseline="30000" dirty="0">
                <a:solidFill>
                  <a:srgbClr val="FFFF00"/>
                </a:solidFill>
                <a:latin typeface="Helvetica" panose="020B0604020202020204" pitchFamily="34" charset="0"/>
              </a:rPr>
              <a:t>105:4.4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(1157.5)</a:t>
            </a:r>
            <a:r>
              <a:rPr lang="en-US" dirty="0">
                <a:solidFill>
                  <a:srgbClr val="FFFFFF"/>
                </a:solidFill>
                <a:latin typeface="Helvetica" panose="020B0604020202020204" pitchFamily="34" charset="0"/>
              </a:rPr>
              <a:t> . 1 </a:t>
            </a:r>
            <a:r>
              <a:rPr lang="en-US" i="1" dirty="0">
                <a:solidFill>
                  <a:srgbClr val="FFFFFF"/>
                </a:solidFill>
                <a:latin typeface="Helvetica" panose="020B0604020202020204" pitchFamily="34" charset="0"/>
              </a:rPr>
              <a:t>Unity relationships.</a:t>
            </a:r>
            <a:r>
              <a:rPr lang="en-US" dirty="0">
                <a:solidFill>
                  <a:srgbClr val="FFFFFF"/>
                </a:solidFill>
                <a:latin typeface="Helvetica" panose="020B0604020202020204" pitchFamily="34" charset="0"/>
              </a:rPr>
              <a:t> Relations existent within the I AM as the unity thereof is conceived as a threefold and then as a sevenfold self-differentiation.</a:t>
            </a:r>
          </a:p>
          <a:p>
            <a:pPr marL="0" indent="0">
              <a:buNone/>
            </a:pPr>
            <a:r>
              <a:rPr lang="en-US" baseline="30000" dirty="0">
                <a:solidFill>
                  <a:srgbClr val="FFFF00"/>
                </a:solidFill>
                <a:latin typeface="Helvetica" panose="020B0604020202020204" pitchFamily="34" charset="0"/>
              </a:rPr>
              <a:t>105:4.5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(1157.6)</a:t>
            </a:r>
            <a:r>
              <a:rPr lang="en-US" dirty="0">
                <a:solidFill>
                  <a:srgbClr val="FFFFFF"/>
                </a:solidFill>
                <a:latin typeface="Helvetica" panose="020B0604020202020204" pitchFamily="34" charset="0"/>
              </a:rPr>
              <a:t> 2. </a:t>
            </a:r>
            <a:r>
              <a:rPr lang="en-US" i="1" dirty="0">
                <a:solidFill>
                  <a:srgbClr val="FFFFFF"/>
                </a:solidFill>
                <a:latin typeface="Helvetica" panose="020B0604020202020204" pitchFamily="34" charset="0"/>
              </a:rPr>
              <a:t>Duality relationships.</a:t>
            </a:r>
            <a:r>
              <a:rPr lang="en-US" dirty="0">
                <a:solidFill>
                  <a:srgbClr val="FFFFFF"/>
                </a:solidFill>
                <a:latin typeface="Helvetica" panose="020B0604020202020204" pitchFamily="34" charset="0"/>
              </a:rPr>
              <a:t> Relations existent between the I AM as sevenfold and the Seven Absolutes of Infinity.</a:t>
            </a:r>
          </a:p>
          <a:p>
            <a:pPr marL="0" indent="0">
              <a:buNone/>
            </a:pPr>
            <a:r>
              <a:rPr lang="en-US" baseline="30000" dirty="0">
                <a:solidFill>
                  <a:srgbClr val="FFFF00"/>
                </a:solidFill>
                <a:latin typeface="Helvetica" panose="020B0604020202020204" pitchFamily="34" charset="0"/>
              </a:rPr>
              <a:t>105:4.6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(1157.7)</a:t>
            </a:r>
            <a:r>
              <a:rPr lang="en-US" dirty="0">
                <a:solidFill>
                  <a:srgbClr val="FFFFFF"/>
                </a:solidFill>
                <a:latin typeface="Helvetica" panose="020B0604020202020204" pitchFamily="34" charset="0"/>
              </a:rPr>
              <a:t> 3. </a:t>
            </a:r>
            <a:r>
              <a:rPr lang="en-US" i="1" dirty="0">
                <a:solidFill>
                  <a:srgbClr val="FFFFFF"/>
                </a:solidFill>
                <a:latin typeface="Helvetica" panose="020B0604020202020204" pitchFamily="34" charset="0"/>
              </a:rPr>
              <a:t>Triunity relationships.</a:t>
            </a:r>
            <a:r>
              <a:rPr lang="en-US" dirty="0">
                <a:solidFill>
                  <a:srgbClr val="FFFFFF"/>
                </a:solidFill>
                <a:latin typeface="Helvetica" panose="020B0604020202020204" pitchFamily="34" charset="0"/>
              </a:rPr>
              <a:t> These are the functional associations of the Seven Absolutes of Infinity.</a:t>
            </a:r>
          </a:p>
          <a:p>
            <a:pPr marL="0" indent="0">
              <a:buNone/>
            </a:pPr>
            <a:endParaRPr lang="en-US" dirty="0"/>
          </a:p>
        </p:txBody>
      </p:sp>
    </p:spTree>
    <p:extLst>
      <p:ext uri="{BB962C8B-B14F-4D97-AF65-F5344CB8AC3E}">
        <p14:creationId xmlns:p14="http://schemas.microsoft.com/office/powerpoint/2010/main" val="1071435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105:4.7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(1157.8)</a:t>
            </a:r>
            <a:r>
              <a:rPr lang="en-US" dirty="0">
                <a:solidFill>
                  <a:srgbClr val="FFFFFF"/>
                </a:solidFill>
                <a:latin typeface="Helvetica" panose="020B0604020202020204" pitchFamily="34" charset="0"/>
              </a:rPr>
              <a:t> Triunity relationships arise upon duality foundations because of the inevitability of Absolute </a:t>
            </a:r>
            <a:r>
              <a:rPr lang="en-US" dirty="0" err="1">
                <a:solidFill>
                  <a:srgbClr val="FFFFFF"/>
                </a:solidFill>
                <a:latin typeface="Helvetica" panose="020B0604020202020204" pitchFamily="34" charset="0"/>
              </a:rPr>
              <a:t>interassociation</a:t>
            </a:r>
            <a:r>
              <a:rPr lang="en-US" dirty="0">
                <a:solidFill>
                  <a:srgbClr val="FFFFFF"/>
                </a:solidFill>
                <a:latin typeface="Helvetica" panose="020B0604020202020204" pitchFamily="34" charset="0"/>
              </a:rPr>
              <a:t>. Such triunity associations eternalize the potential of all reality; they encompass both deified and </a:t>
            </a:r>
            <a:r>
              <a:rPr lang="en-US" dirty="0" err="1">
                <a:solidFill>
                  <a:srgbClr val="FFFFFF"/>
                </a:solidFill>
                <a:latin typeface="Helvetica" panose="020B0604020202020204" pitchFamily="34" charset="0"/>
              </a:rPr>
              <a:t>undeified</a:t>
            </a:r>
            <a:r>
              <a:rPr lang="en-US" dirty="0">
                <a:solidFill>
                  <a:srgbClr val="FFFFFF"/>
                </a:solidFill>
                <a:latin typeface="Helvetica" panose="020B0604020202020204" pitchFamily="34" charset="0"/>
              </a:rPr>
              <a:t> reality.</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105:4.8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(1157.9)</a:t>
            </a:r>
            <a:r>
              <a:rPr lang="en-US" dirty="0">
                <a:solidFill>
                  <a:srgbClr val="FFFFFF"/>
                </a:solidFill>
                <a:latin typeface="Helvetica" panose="020B0604020202020204" pitchFamily="34" charset="0"/>
              </a:rPr>
              <a:t> The I AM is unqualified infinity as </a:t>
            </a:r>
            <a:r>
              <a:rPr lang="en-US" i="1" dirty="0">
                <a:solidFill>
                  <a:srgbClr val="FFFFFF"/>
                </a:solidFill>
                <a:latin typeface="Helvetica" panose="020B0604020202020204" pitchFamily="34" charset="0"/>
              </a:rPr>
              <a:t>unity.</a:t>
            </a:r>
            <a:r>
              <a:rPr lang="en-US" dirty="0">
                <a:solidFill>
                  <a:srgbClr val="FFFFFF"/>
                </a:solidFill>
                <a:latin typeface="Helvetica" panose="020B0604020202020204" pitchFamily="34" charset="0"/>
              </a:rPr>
              <a:t> The dualities eternalize reality </a:t>
            </a:r>
            <a:r>
              <a:rPr lang="en-US" i="1" dirty="0">
                <a:solidFill>
                  <a:srgbClr val="FFFFFF"/>
                </a:solidFill>
                <a:latin typeface="Helvetica" panose="020B0604020202020204" pitchFamily="34" charset="0"/>
              </a:rPr>
              <a:t>foundations.</a:t>
            </a:r>
            <a:r>
              <a:rPr lang="en-US" dirty="0">
                <a:solidFill>
                  <a:srgbClr val="FFFFFF"/>
                </a:solidFill>
                <a:latin typeface="Helvetica" panose="020B0604020202020204" pitchFamily="34" charset="0"/>
              </a:rPr>
              <a:t> The </a:t>
            </a:r>
            <a:r>
              <a:rPr lang="en-US" dirty="0">
                <a:solidFill>
                  <a:srgbClr val="FFFF99"/>
                </a:solidFill>
                <a:latin typeface="Helvetica" panose="020B0604020202020204" pitchFamily="34" charset="0"/>
                <a:hlinkClick r:id="rId2"/>
              </a:rPr>
              <a:t>triunities</a:t>
            </a:r>
            <a:r>
              <a:rPr lang="en-US" dirty="0">
                <a:solidFill>
                  <a:srgbClr val="FFFFFF"/>
                </a:solidFill>
                <a:latin typeface="Helvetica" panose="020B0604020202020204" pitchFamily="34" charset="0"/>
              </a:rPr>
              <a:t> eventuate the realization of infinity as universal </a:t>
            </a:r>
            <a:r>
              <a:rPr lang="en-US" i="1" dirty="0">
                <a:solidFill>
                  <a:srgbClr val="FFFFFF"/>
                </a:solidFill>
                <a:latin typeface="Helvetica" panose="020B0604020202020204" pitchFamily="34" charset="0"/>
              </a:rPr>
              <a:t>function.</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105:4.9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(1157.10)</a:t>
            </a:r>
            <a:r>
              <a:rPr lang="en-US" dirty="0">
                <a:solidFill>
                  <a:srgbClr val="FFFFFF"/>
                </a:solidFill>
                <a:latin typeface="Helvetica" panose="020B0604020202020204" pitchFamily="34" charset="0"/>
              </a:rPr>
              <a:t> Pre-</a:t>
            </a:r>
            <a:r>
              <a:rPr lang="en-US" dirty="0" err="1">
                <a:solidFill>
                  <a:srgbClr val="FFFFFF"/>
                </a:solidFill>
                <a:latin typeface="Helvetica" panose="020B0604020202020204" pitchFamily="34" charset="0"/>
              </a:rPr>
              <a:t>existentials</a:t>
            </a:r>
            <a:r>
              <a:rPr lang="en-US" dirty="0">
                <a:solidFill>
                  <a:srgbClr val="FFFFFF"/>
                </a:solidFill>
                <a:latin typeface="Helvetica" panose="020B0604020202020204" pitchFamily="34" charset="0"/>
              </a:rPr>
              <a:t> become existential in the seven Absolutes, and </a:t>
            </a:r>
            <a:r>
              <a:rPr lang="en-US" dirty="0" err="1">
                <a:solidFill>
                  <a:srgbClr val="FFFFFF"/>
                </a:solidFill>
                <a:latin typeface="Helvetica" panose="020B0604020202020204" pitchFamily="34" charset="0"/>
              </a:rPr>
              <a:t>existentials</a:t>
            </a:r>
            <a:r>
              <a:rPr lang="en-US" dirty="0">
                <a:solidFill>
                  <a:srgbClr val="FFFFFF"/>
                </a:solidFill>
                <a:latin typeface="Helvetica" panose="020B0604020202020204" pitchFamily="34" charset="0"/>
              </a:rPr>
              <a:t> become functional in the triunities, the basic association of Absolutes. And concomitant with the eternalization of the triunities the universe stage is set—the </a:t>
            </a:r>
            <a:r>
              <a:rPr lang="en-US" dirty="0">
                <a:solidFill>
                  <a:srgbClr val="FFFF99"/>
                </a:solidFill>
                <a:latin typeface="Helvetica" panose="020B0604020202020204" pitchFamily="34" charset="0"/>
                <a:hlinkClick r:id="rId2"/>
              </a:rPr>
              <a:t>potentials</a:t>
            </a:r>
            <a:r>
              <a:rPr lang="en-US" dirty="0">
                <a:solidFill>
                  <a:srgbClr val="FFFFFF"/>
                </a:solidFill>
                <a:latin typeface="Helvetica" panose="020B0604020202020204" pitchFamily="34" charset="0"/>
              </a:rPr>
              <a:t> are existent and the actuals are present—and the fullness of eternity witnesses the diversification of cosmic energy, the outspreading of </a:t>
            </a:r>
            <a:r>
              <a:rPr lang="en-US" dirty="0">
                <a:solidFill>
                  <a:srgbClr val="FFFF99"/>
                </a:solidFill>
                <a:latin typeface="Helvetica" panose="020B0604020202020204" pitchFamily="34" charset="0"/>
                <a:hlinkClick r:id="rId3"/>
              </a:rPr>
              <a:t>Paradise</a:t>
            </a:r>
            <a:r>
              <a:rPr lang="en-US" dirty="0">
                <a:solidFill>
                  <a:srgbClr val="FFFF99"/>
                </a:solidFill>
                <a:latin typeface="Helvetica" panose="020B0604020202020204" pitchFamily="34" charset="0"/>
              </a:rPr>
              <a:t> </a:t>
            </a:r>
            <a:r>
              <a:rPr lang="en-US" dirty="0">
                <a:solidFill>
                  <a:srgbClr val="FFFFFF"/>
                </a:solidFill>
                <a:latin typeface="Helvetica" panose="020B0604020202020204" pitchFamily="34" charset="0"/>
              </a:rPr>
              <a:t>spirit, and the endowment of mind together with the bestowal of </a:t>
            </a:r>
            <a:r>
              <a:rPr lang="en-US" dirty="0">
                <a:solidFill>
                  <a:srgbClr val="FFFF99"/>
                </a:solidFill>
                <a:latin typeface="Helvetica" panose="020B0604020202020204" pitchFamily="34" charset="0"/>
                <a:hlinkClick r:id="rId4"/>
              </a:rPr>
              <a:t>personality,</a:t>
            </a:r>
            <a:r>
              <a:rPr lang="en-US" dirty="0">
                <a:solidFill>
                  <a:srgbClr val="FFFFFF"/>
                </a:solidFill>
                <a:latin typeface="Helvetica" panose="020B0604020202020204" pitchFamily="34" charset="0"/>
              </a:rPr>
              <a:t> by virtue of which all of these </a:t>
            </a:r>
            <a:r>
              <a:rPr lang="en-US" dirty="0">
                <a:solidFill>
                  <a:srgbClr val="FFFF99"/>
                </a:solidFill>
                <a:latin typeface="Helvetica" panose="020B0604020202020204" pitchFamily="34" charset="0"/>
                <a:hlinkClick r:id="rId5"/>
              </a:rPr>
              <a:t>Deity</a:t>
            </a:r>
            <a:r>
              <a:rPr lang="en-US" dirty="0">
                <a:solidFill>
                  <a:srgbClr val="FFFFFF"/>
                </a:solidFill>
                <a:latin typeface="Helvetica" panose="020B0604020202020204" pitchFamily="34" charset="0"/>
              </a:rPr>
              <a:t> and Paradise derivatives are unified in experience on the creature level and by other techniques on the </a:t>
            </a:r>
            <a:r>
              <a:rPr lang="en-US" dirty="0" err="1">
                <a:solidFill>
                  <a:srgbClr val="FFFFFF"/>
                </a:solidFill>
                <a:latin typeface="Helvetica" panose="020B0604020202020204" pitchFamily="34" charset="0"/>
              </a:rPr>
              <a:t>supercreature</a:t>
            </a:r>
            <a:r>
              <a:rPr lang="en-US" dirty="0">
                <a:solidFill>
                  <a:srgbClr val="FFFFFF"/>
                </a:solidFill>
                <a:latin typeface="Helvetica" panose="020B0604020202020204" pitchFamily="34" charset="0"/>
              </a:rPr>
              <a:t> level.</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A346E4-AF5C-4520-BFC6-9E92AC25C0A8}"/>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5. Promulgation of Finite Reality </a:t>
            </a:r>
            <a:r>
              <a:rPr lang="en-US" dirty="0"/>
              <a:t/>
            </a:r>
            <a:br>
              <a:rPr lang="en-US" dirty="0"/>
            </a:br>
            <a:r>
              <a:rPr lang="en-US" sz="1800" b="1" cap="all" dirty="0">
                <a:solidFill>
                  <a:srgbClr val="FFFF99"/>
                </a:solidFill>
                <a:latin typeface="Verdana" panose="020B0604030504040204" pitchFamily="34" charset="0"/>
                <a:hlinkClick r:id="rId2"/>
              </a:rPr>
              <a:t>AUDIO VERSION</a:t>
            </a:r>
            <a:endParaRPr lang="en-US" sz="1800" dirty="0"/>
          </a:p>
        </p:txBody>
      </p:sp>
      <p:sp>
        <p:nvSpPr>
          <p:cNvPr id="3" name="Content Placeholder 2">
            <a:extLst>
              <a:ext uri="{FF2B5EF4-FFF2-40B4-BE49-F238E27FC236}">
                <a16:creationId xmlns:a16="http://schemas.microsoft.com/office/drawing/2014/main" xmlns="" id="{25AC5EC4-416B-49BF-9D0C-E43D47B3FD41}"/>
              </a:ext>
            </a:extLst>
          </p:cNvPr>
          <p:cNvSpPr>
            <a:spLocks noGrp="1"/>
          </p:cNvSpPr>
          <p:nvPr>
            <p:ph idx="1"/>
          </p:nvPr>
        </p:nvSpPr>
        <p:spPr/>
        <p:txBody>
          <a:bodyPr/>
          <a:lstStyle/>
          <a:p>
            <a:pPr marL="0" indent="0">
              <a:buNone/>
            </a:pPr>
            <a:r>
              <a:rPr lang="en-US" baseline="30000" dirty="0">
                <a:solidFill>
                  <a:srgbClr val="FFFF00"/>
                </a:solidFill>
                <a:latin typeface="Helvetica" panose="020B0604020202020204" pitchFamily="34" charset="0"/>
              </a:rPr>
              <a:t>105:5.1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(1158.1)</a:t>
            </a:r>
            <a:r>
              <a:rPr lang="en-US" dirty="0">
                <a:solidFill>
                  <a:srgbClr val="FFFFFF"/>
                </a:solidFill>
                <a:latin typeface="Helvetica" panose="020B0604020202020204" pitchFamily="34" charset="0"/>
              </a:rPr>
              <a:t> Just as the original diversification of the </a:t>
            </a:r>
            <a:r>
              <a:rPr lang="en-US" dirty="0">
                <a:solidFill>
                  <a:srgbClr val="FFFF99"/>
                </a:solidFill>
                <a:latin typeface="Helvetica" panose="020B0604020202020204" pitchFamily="34" charset="0"/>
                <a:hlinkClick r:id="rId3"/>
              </a:rPr>
              <a:t>I AM</a:t>
            </a:r>
            <a:r>
              <a:rPr lang="en-US" dirty="0">
                <a:solidFill>
                  <a:srgbClr val="FFFFFF"/>
                </a:solidFill>
                <a:latin typeface="Helvetica" panose="020B0604020202020204" pitchFamily="34" charset="0"/>
              </a:rPr>
              <a:t> must be attributed to inherent and self-contained volition, so must the promulgation of finite reality be ascribed to the volitional acts of </a:t>
            </a:r>
            <a:r>
              <a:rPr lang="en-US" dirty="0">
                <a:solidFill>
                  <a:srgbClr val="FFFF99"/>
                </a:solidFill>
                <a:latin typeface="Helvetica" panose="020B0604020202020204" pitchFamily="34" charset="0"/>
                <a:hlinkClick r:id="rId4"/>
              </a:rPr>
              <a:t>Paradise</a:t>
            </a:r>
            <a:r>
              <a:rPr lang="en-US" dirty="0">
                <a:solidFill>
                  <a:srgbClr val="FFFFFF"/>
                </a:solidFill>
                <a:latin typeface="Helvetica" panose="020B0604020202020204" pitchFamily="34" charset="0"/>
              </a:rPr>
              <a:t> Deity and to the </a:t>
            </a:r>
            <a:r>
              <a:rPr lang="en-US" dirty="0" err="1">
                <a:solidFill>
                  <a:srgbClr val="FFFFFF"/>
                </a:solidFill>
                <a:latin typeface="Helvetica" panose="020B0604020202020204" pitchFamily="34" charset="0"/>
              </a:rPr>
              <a:t>repercussional</a:t>
            </a:r>
            <a:r>
              <a:rPr lang="en-US" dirty="0">
                <a:solidFill>
                  <a:srgbClr val="FFFFFF"/>
                </a:solidFill>
                <a:latin typeface="Helvetica" panose="020B0604020202020204" pitchFamily="34" charset="0"/>
              </a:rPr>
              <a:t> adjustments of the functional </a:t>
            </a:r>
            <a:r>
              <a:rPr lang="en-US" dirty="0">
                <a:solidFill>
                  <a:srgbClr val="FFFF99"/>
                </a:solidFill>
                <a:latin typeface="Helvetica" panose="020B0604020202020204" pitchFamily="34" charset="0"/>
                <a:hlinkClick r:id="rId5"/>
              </a:rPr>
              <a:t>triunities.</a:t>
            </a:r>
            <a:endParaRPr lang="en-US" dirty="0"/>
          </a:p>
        </p:txBody>
      </p:sp>
    </p:spTree>
    <p:extLst>
      <p:ext uri="{BB962C8B-B14F-4D97-AF65-F5344CB8AC3E}">
        <p14:creationId xmlns:p14="http://schemas.microsoft.com/office/powerpoint/2010/main" val="1457159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105:5.2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(1158.2)</a:t>
            </a:r>
            <a:r>
              <a:rPr lang="en-US" dirty="0">
                <a:solidFill>
                  <a:srgbClr val="FFFFFF"/>
                </a:solidFill>
                <a:latin typeface="Helvetica" panose="020B0604020202020204" pitchFamily="34" charset="0"/>
              </a:rPr>
              <a:t> Prior to the </a:t>
            </a:r>
            <a:r>
              <a:rPr lang="en-US" dirty="0" err="1">
                <a:solidFill>
                  <a:srgbClr val="FFFFFF"/>
                </a:solidFill>
                <a:latin typeface="Helvetica" panose="020B0604020202020204" pitchFamily="34" charset="0"/>
              </a:rPr>
              <a:t>deitization</a:t>
            </a:r>
            <a:r>
              <a:rPr lang="en-US" dirty="0">
                <a:solidFill>
                  <a:srgbClr val="FFFFFF"/>
                </a:solidFill>
                <a:latin typeface="Helvetica" panose="020B0604020202020204" pitchFamily="34" charset="0"/>
              </a:rPr>
              <a:t> of the finite, it would appear that all reality diversification took place on absolute levels; but the volitional act promulgating finite reality connotes a qualification of absoluteness and implies the appearance of relativities.</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105:5.3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(1158.3)</a:t>
            </a:r>
            <a:r>
              <a:rPr lang="en-US" dirty="0">
                <a:solidFill>
                  <a:srgbClr val="FFFFFF"/>
                </a:solidFill>
                <a:latin typeface="Helvetica" panose="020B0604020202020204" pitchFamily="34" charset="0"/>
              </a:rPr>
              <a:t> While we present this narrative as a sequence and portray the historic appearance of the finite as a direct derivative of the absolute, it should be borne in mind that transcendentals both preceded and succeeded all that is finite. Transcendental </a:t>
            </a:r>
            <a:r>
              <a:rPr lang="en-US" dirty="0" err="1">
                <a:solidFill>
                  <a:srgbClr val="FFFFFF"/>
                </a:solidFill>
                <a:latin typeface="Helvetica" panose="020B0604020202020204" pitchFamily="34" charset="0"/>
              </a:rPr>
              <a:t>ultimates</a:t>
            </a:r>
            <a:r>
              <a:rPr lang="en-US" dirty="0">
                <a:solidFill>
                  <a:srgbClr val="FFFFFF"/>
                </a:solidFill>
                <a:latin typeface="Helvetica" panose="020B0604020202020204" pitchFamily="34" charset="0"/>
              </a:rPr>
              <a:t> are, in relation to the finite, both causal and </a:t>
            </a:r>
            <a:r>
              <a:rPr lang="en-US" dirty="0" err="1">
                <a:solidFill>
                  <a:srgbClr val="FFFFFF"/>
                </a:solidFill>
                <a:latin typeface="Helvetica" panose="020B0604020202020204" pitchFamily="34" charset="0"/>
              </a:rPr>
              <a:t>consummational</a:t>
            </a:r>
            <a:r>
              <a:rPr lang="en-US" dirty="0">
                <a:solidFill>
                  <a:srgbClr val="FFFFFF"/>
                </a:solidFill>
                <a:latin typeface="Helvetica" panose="020B0604020202020204" pitchFamily="34" charset="0"/>
              </a:rPr>
              <a:t>.</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A9F02A1C-9E8D-4476-9272-59F36479A3C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357982"/>
            <a:ext cx="6400800" cy="6400800"/>
          </a:xfrm>
        </p:spPr>
      </p:pic>
    </p:spTree>
    <p:extLst>
      <p:ext uri="{BB962C8B-B14F-4D97-AF65-F5344CB8AC3E}">
        <p14:creationId xmlns:p14="http://schemas.microsoft.com/office/powerpoint/2010/main" val="353936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654" y="533400"/>
            <a:ext cx="8305800" cy="56938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Universal Absolute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 (Associative Resolving Absolute)</a:t>
            </a:r>
            <a:endParaRPr kumimoji="0" lang="en-US" sz="1400" b="0" i="0" u="none" strike="noStrike" kern="1200" cap="none" spc="0" normalizeH="0" baseline="0" noProof="0" dirty="0">
              <a:ln>
                <a:noFill/>
              </a:ln>
              <a:solidFill>
                <a:srgbClr val="92D050"/>
              </a:solidFill>
              <a:effectLst/>
              <a:uLnTx/>
              <a:uFillTx/>
              <a:latin typeface="Arial Black" pitchFamily="34" charset="0"/>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The Universal Absolute, we logically deduce, was inevitable in the Universal Father's absolute freewill act of differentiating universe realities into deified and </a:t>
            </a:r>
            <a:r>
              <a:rPr kumimoji="0" lang="en-US" sz="14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undeified</a:t>
            </a: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 -- </a:t>
            </a:r>
            <a:r>
              <a:rPr kumimoji="0" lang="en-US" sz="14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personalizable</a:t>
            </a: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 and </a:t>
            </a:r>
            <a:r>
              <a:rPr kumimoji="0" lang="en-US" sz="14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nonpersonalizable</a:t>
            </a: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 -- values. The Universal Absolute is the Deity phenomenon indicative of the resolution of the tension created by the freewill act of thus differentiating universe reality, and functions as the associative </a:t>
            </a:r>
            <a:r>
              <a:rPr kumimoji="0" lang="en-US" sz="14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co-ordinator</a:t>
            </a: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 of these sum totals of existential potentialities.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P15:1, 0:11.11 The tension-presence of the Universal Absolute signifies the adjustment of differential between deity reality and </a:t>
            </a:r>
            <a:r>
              <a:rPr kumimoji="0" lang="en-US" sz="14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undeified</a:t>
            </a: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 reality inherent in the separation of the dynamics of freewill divinity from the statics of unqualified infinity.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P15:2, 0:11.12 Always remember: Potential infinity is absolute and inseparable from eternity. Actual infinity in time can never be anything but partial and must therefore be </a:t>
            </a:r>
            <a:r>
              <a:rPr kumimoji="0" lang="en-US" sz="14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nonabsolute</a:t>
            </a: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 neither can infinity of actual personality be absolute except in unqualified Deity. And it is the differential of infinity potential in the Unqualified Absolute and the Deity Absolute that eternalizes the Universal Absolute, thereby making it cosmically possible to have material universes in space and spiritually possible to have finite personalities in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P15:3, 0:11.13 The finite can coexist in the cosmos along with the Infinite only because the associative presence of the Universal Absolute so perfectly equalizes the tensions between time and eternity, </a:t>
            </a:r>
            <a:r>
              <a:rPr kumimoji="0" lang="en-US" sz="14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finity</a:t>
            </a: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 and infinity, reality potential and reality actuality, Paradise and space, man and God. Associatively the Universal Absolute constitutes the identification of the zone of progressing evolutional reality existent in the time-space, and in the transcended time-space, universes of </a:t>
            </a:r>
            <a:r>
              <a:rPr kumimoji="0" lang="en-US" sz="14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subinfinite</a:t>
            </a:r>
            <a:r>
              <a:rPr kumimoji="0" lang="en-US" sz="1400" b="1" i="0" u="none" strike="noStrike" kern="1200" cap="none" spc="0" normalizeH="0" baseline="0" noProof="0" dirty="0">
                <a:ln>
                  <a:noFill/>
                </a:ln>
                <a:solidFill>
                  <a:srgbClr val="92D050"/>
                </a:solidFill>
                <a:effectLst/>
                <a:uLnTx/>
                <a:uFillTx/>
                <a:latin typeface="Arial Black" pitchFamily="34" charset="0"/>
                <a:ea typeface="Times New Roman"/>
                <a:cs typeface="+mn-cs"/>
              </a:rPr>
              <a:t> Deity manifestation. </a:t>
            </a:r>
            <a:endParaRPr kumimoji="0" lang="en-US" sz="1400" b="0" i="0" u="none" strike="noStrike" kern="1200" cap="none" spc="0" normalizeH="0" baseline="0" noProof="0" dirty="0">
              <a:ln>
                <a:noFill/>
              </a:ln>
              <a:solidFill>
                <a:srgbClr val="92D050"/>
              </a:solidFill>
              <a:effectLst/>
              <a:uLnTx/>
              <a:uFillTx/>
              <a:latin typeface="Arial Black" pitchFamily="34" charset="0"/>
              <a:ea typeface="Times New Roman"/>
              <a:cs typeface="+mn-cs"/>
            </a:endParaRPr>
          </a:p>
        </p:txBody>
      </p:sp>
    </p:spTree>
    <p:extLst>
      <p:ext uri="{BB962C8B-B14F-4D97-AF65-F5344CB8AC3E}">
        <p14:creationId xmlns:p14="http://schemas.microsoft.com/office/powerpoint/2010/main" val="22268565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87643EC-1588-456A-AB9B-991314D94A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125" y="0"/>
            <a:ext cx="8667750" cy="6858000"/>
          </a:xfrm>
          <a:prstGeom prst="rect">
            <a:avLst/>
          </a:prstGeom>
        </p:spPr>
      </p:pic>
    </p:spTree>
    <p:extLst>
      <p:ext uri="{BB962C8B-B14F-4D97-AF65-F5344CB8AC3E}">
        <p14:creationId xmlns:p14="http://schemas.microsoft.com/office/powerpoint/2010/main" val="3840349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105:5.4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(1158.4)</a:t>
            </a:r>
            <a:r>
              <a:rPr lang="en-US" dirty="0">
                <a:solidFill>
                  <a:srgbClr val="FFFFFF"/>
                </a:solidFill>
                <a:latin typeface="Helvetica" panose="020B0604020202020204" pitchFamily="34" charset="0"/>
              </a:rPr>
              <a:t> Finite possibility is inherent in the Infinite, but the transmutation of possibility to probability and inevitability must be attributed to the self-existent free will of the </a:t>
            </a:r>
            <a:r>
              <a:rPr lang="en-US" dirty="0">
                <a:solidFill>
                  <a:srgbClr val="FFFF99"/>
                </a:solidFill>
                <a:latin typeface="Helvetica" panose="020B0604020202020204" pitchFamily="34" charset="0"/>
                <a:hlinkClick r:id="rId2"/>
              </a:rPr>
              <a:t>First Source and </a:t>
            </a:r>
            <a:r>
              <a:rPr lang="en-US" dirty="0" err="1">
                <a:solidFill>
                  <a:srgbClr val="FFFF99"/>
                </a:solidFill>
                <a:latin typeface="Helvetica" panose="020B0604020202020204" pitchFamily="34" charset="0"/>
                <a:hlinkClick r:id="rId2"/>
              </a:rPr>
              <a:t>Center,</a:t>
            </a:r>
            <a:r>
              <a:rPr lang="en-US" dirty="0" err="1">
                <a:solidFill>
                  <a:srgbClr val="FFFFFF"/>
                </a:solidFill>
                <a:latin typeface="Helvetica" panose="020B0604020202020204" pitchFamily="34" charset="0"/>
              </a:rPr>
              <a:t>activating</a:t>
            </a:r>
            <a:r>
              <a:rPr lang="en-US" dirty="0">
                <a:solidFill>
                  <a:srgbClr val="FFFFFF"/>
                </a:solidFill>
                <a:latin typeface="Helvetica" panose="020B0604020202020204" pitchFamily="34" charset="0"/>
              </a:rPr>
              <a:t> all triunity associations. Only the infinity of the Father's will could ever have so qualified the </a:t>
            </a:r>
            <a:r>
              <a:rPr lang="en-US" dirty="0">
                <a:solidFill>
                  <a:srgbClr val="FFFF99"/>
                </a:solidFill>
                <a:latin typeface="Helvetica" panose="020B0604020202020204" pitchFamily="34" charset="0"/>
                <a:hlinkClick r:id="rId3"/>
              </a:rPr>
              <a:t>absolute level</a:t>
            </a:r>
            <a:r>
              <a:rPr lang="en-US" dirty="0">
                <a:solidFill>
                  <a:srgbClr val="FFFFFF"/>
                </a:solidFill>
                <a:latin typeface="Helvetica" panose="020B0604020202020204" pitchFamily="34" charset="0"/>
              </a:rPr>
              <a:t> of existence as to eventuate an ultimate or to create a finite.</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105:5.5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(1158.5)</a:t>
            </a:r>
            <a:r>
              <a:rPr lang="en-US" dirty="0">
                <a:solidFill>
                  <a:srgbClr val="FFFFFF"/>
                </a:solidFill>
                <a:latin typeface="Helvetica" panose="020B0604020202020204" pitchFamily="34" charset="0"/>
              </a:rPr>
              <a:t> With the appearance of relative and qualified reality there comes into being a new cycle of reality—the growth cycle—a majestic </a:t>
            </a:r>
            <a:r>
              <a:rPr lang="en-US" dirty="0" err="1">
                <a:solidFill>
                  <a:srgbClr val="FFFFFF"/>
                </a:solidFill>
                <a:latin typeface="Helvetica" panose="020B0604020202020204" pitchFamily="34" charset="0"/>
              </a:rPr>
              <a:t>downsweep</a:t>
            </a:r>
            <a:r>
              <a:rPr lang="en-US" dirty="0">
                <a:solidFill>
                  <a:srgbClr val="FFFFFF"/>
                </a:solidFill>
                <a:latin typeface="Helvetica" panose="020B0604020202020204" pitchFamily="34" charset="0"/>
              </a:rPr>
              <a:t> from the heights of infinity to the domain of the finite, forever swinging inward to Paradise and </a:t>
            </a:r>
            <a:r>
              <a:rPr lang="en-US" dirty="0">
                <a:solidFill>
                  <a:srgbClr val="FFFF99"/>
                </a:solidFill>
                <a:latin typeface="Helvetica" panose="020B0604020202020204" pitchFamily="34" charset="0"/>
                <a:hlinkClick r:id="rId2"/>
              </a:rPr>
              <a:t>Deity,</a:t>
            </a:r>
            <a:r>
              <a:rPr lang="en-US" dirty="0">
                <a:solidFill>
                  <a:srgbClr val="FFFFFF"/>
                </a:solidFill>
                <a:latin typeface="Helvetica" panose="020B0604020202020204" pitchFamily="34" charset="0"/>
              </a:rPr>
              <a:t> always seeking those high destinies commensurate with an infinity source.</a:t>
            </a:r>
            <a:endParaRPr lang="en-US" dirty="0"/>
          </a:p>
        </p:txBody>
      </p:sp>
    </p:spTree>
    <p:extLst>
      <p:ext uri="{BB962C8B-B14F-4D97-AF65-F5344CB8AC3E}">
        <p14:creationId xmlns:p14="http://schemas.microsoft.com/office/powerpoint/2010/main" val="3847685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105:5.6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(1158.6)</a:t>
            </a:r>
            <a:r>
              <a:rPr lang="en-US" dirty="0">
                <a:solidFill>
                  <a:srgbClr val="FFFFFF"/>
                </a:solidFill>
                <a:latin typeface="Helvetica" panose="020B0604020202020204" pitchFamily="34" charset="0"/>
              </a:rPr>
              <a:t> These inconceivable transactions mark the beginning of universe history, mark the coming into existence of time itself. To a creature, the beginning of the finite </a:t>
            </a:r>
            <a:r>
              <a:rPr lang="en-US" i="1" dirty="0">
                <a:solidFill>
                  <a:srgbClr val="FFFFFF"/>
                </a:solidFill>
                <a:latin typeface="Helvetica" panose="020B0604020202020204" pitchFamily="34" charset="0"/>
              </a:rPr>
              <a:t>is</a:t>
            </a:r>
            <a:r>
              <a:rPr lang="en-US" dirty="0">
                <a:solidFill>
                  <a:srgbClr val="FFFFFF"/>
                </a:solidFill>
                <a:latin typeface="Helvetica" panose="020B0604020202020204" pitchFamily="34" charset="0"/>
              </a:rPr>
              <a:t> the genesis of reality; as viewed by creature mind, there is no actuality conceivable prior to the finite. This newly appearing finite reality exists in two original phases:</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105:5.7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(1158.7)</a:t>
            </a:r>
            <a:r>
              <a:rPr lang="en-US" dirty="0">
                <a:solidFill>
                  <a:srgbClr val="FFFFFF"/>
                </a:solidFill>
                <a:latin typeface="Helvetica" panose="020B0604020202020204" pitchFamily="34" charset="0"/>
              </a:rPr>
              <a:t> 1. </a:t>
            </a:r>
            <a:r>
              <a:rPr lang="en-US" i="1" dirty="0">
                <a:solidFill>
                  <a:srgbClr val="FFFFFF"/>
                </a:solidFill>
                <a:latin typeface="Helvetica" panose="020B0604020202020204" pitchFamily="34" charset="0"/>
              </a:rPr>
              <a:t>Primary maximums,</a:t>
            </a:r>
            <a:r>
              <a:rPr lang="en-US" dirty="0">
                <a:solidFill>
                  <a:srgbClr val="FFFFFF"/>
                </a:solidFill>
                <a:latin typeface="Helvetica" panose="020B0604020202020204" pitchFamily="34" charset="0"/>
              </a:rPr>
              <a:t> the supremely perfect reality, the </a:t>
            </a:r>
            <a:r>
              <a:rPr lang="en-US" dirty="0" err="1">
                <a:solidFill>
                  <a:srgbClr val="FFFF99"/>
                </a:solidFill>
                <a:latin typeface="Helvetica" panose="020B0604020202020204" pitchFamily="34" charset="0"/>
                <a:hlinkClick r:id="rId2"/>
              </a:rPr>
              <a:t>Havona</a:t>
            </a:r>
            <a:r>
              <a:rPr lang="en-US" dirty="0">
                <a:solidFill>
                  <a:srgbClr val="FFFFFF"/>
                </a:solidFill>
                <a:latin typeface="Helvetica" panose="020B0604020202020204" pitchFamily="34" charset="0"/>
              </a:rPr>
              <a:t> type of universe and creature.</a:t>
            </a:r>
          </a:p>
          <a:p>
            <a:pPr marL="0" indent="0">
              <a:buNone/>
            </a:pPr>
            <a:r>
              <a:rPr lang="en-US" baseline="30000" dirty="0">
                <a:solidFill>
                  <a:srgbClr val="FFFF00"/>
                </a:solidFill>
                <a:latin typeface="Helvetica" panose="020B0604020202020204" pitchFamily="34" charset="0"/>
              </a:rPr>
              <a:t>105:5.8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(1158.8)</a:t>
            </a:r>
            <a:r>
              <a:rPr lang="en-US" dirty="0">
                <a:solidFill>
                  <a:srgbClr val="FFFFFF"/>
                </a:solidFill>
                <a:latin typeface="Helvetica" panose="020B0604020202020204" pitchFamily="34" charset="0"/>
              </a:rPr>
              <a:t> 2. </a:t>
            </a:r>
            <a:r>
              <a:rPr lang="en-US" i="1" dirty="0">
                <a:solidFill>
                  <a:srgbClr val="FFFFFF"/>
                </a:solidFill>
                <a:latin typeface="Helvetica" panose="020B0604020202020204" pitchFamily="34" charset="0"/>
              </a:rPr>
              <a:t>Secondary maximums,</a:t>
            </a:r>
            <a:r>
              <a:rPr lang="en-US" dirty="0">
                <a:solidFill>
                  <a:srgbClr val="FFFFFF"/>
                </a:solidFill>
                <a:latin typeface="Helvetica" panose="020B0604020202020204" pitchFamily="34" charset="0"/>
              </a:rPr>
              <a:t> the supremely perfected reality, the </a:t>
            </a:r>
            <a:r>
              <a:rPr lang="en-US" dirty="0" err="1">
                <a:solidFill>
                  <a:srgbClr val="FFFFFF"/>
                </a:solidFill>
                <a:latin typeface="Helvetica" panose="020B0604020202020204" pitchFamily="34" charset="0"/>
              </a:rPr>
              <a:t>superuniverse</a:t>
            </a:r>
            <a:r>
              <a:rPr lang="en-US" dirty="0">
                <a:solidFill>
                  <a:srgbClr val="FFFFFF"/>
                </a:solidFill>
                <a:latin typeface="Helvetica" panose="020B0604020202020204" pitchFamily="34" charset="0"/>
              </a:rPr>
              <a:t> type of creature and creation.</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105:5.9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(1158.9)</a:t>
            </a:r>
            <a:r>
              <a:rPr lang="en-US" dirty="0">
                <a:solidFill>
                  <a:srgbClr val="FFFFFF"/>
                </a:solidFill>
                <a:latin typeface="Helvetica" panose="020B0604020202020204" pitchFamily="34" charset="0"/>
              </a:rPr>
              <a:t> These, then, are the two original manifestations: the constitutively perfect and the evolutionally perfected. The two are co-ordinate in eternity relationships, but within the limits of time they are seemingly different. A time factor means growth to that which grows; secondary finites grow; hence those that are growing must appear as incomplete in time. But these differences, which are so important this side of Paradise, are nonexistent in eternity.</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105:5.10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(1158.10)</a:t>
            </a:r>
            <a:r>
              <a:rPr lang="en-US" dirty="0">
                <a:solidFill>
                  <a:srgbClr val="FFFFFF"/>
                </a:solidFill>
                <a:latin typeface="Helvetica" panose="020B0604020202020204" pitchFamily="34" charset="0"/>
              </a:rPr>
              <a:t> We speak of the perfect and the perfected as primary and secondary maximums, but there is still another type: </a:t>
            </a:r>
            <a:r>
              <a:rPr lang="en-US" dirty="0" err="1">
                <a:solidFill>
                  <a:srgbClr val="FFFFFF"/>
                </a:solidFill>
                <a:latin typeface="Helvetica" panose="020B0604020202020204" pitchFamily="34" charset="0"/>
              </a:rPr>
              <a:t>Trinitizing</a:t>
            </a:r>
            <a:r>
              <a:rPr lang="en-US" dirty="0">
                <a:solidFill>
                  <a:srgbClr val="FFFFFF"/>
                </a:solidFill>
                <a:latin typeface="Helvetica" panose="020B0604020202020204" pitchFamily="34" charset="0"/>
              </a:rPr>
              <a:t> and other relationships between the primaries and the secondaries result in the appearance of </a:t>
            </a:r>
            <a:r>
              <a:rPr lang="en-US" i="1" dirty="0">
                <a:solidFill>
                  <a:srgbClr val="FFFFFF"/>
                </a:solidFill>
                <a:latin typeface="Helvetica" panose="020B0604020202020204" pitchFamily="34" charset="0"/>
              </a:rPr>
              <a:t>tertiary maximums</a:t>
            </a:r>
            <a:r>
              <a:rPr lang="en-US" dirty="0">
                <a:solidFill>
                  <a:srgbClr val="FFFFFF"/>
                </a:solidFill>
                <a:latin typeface="Helvetica" panose="020B0604020202020204" pitchFamily="34" charset="0"/>
              </a:rPr>
              <a:t> —things, </a:t>
            </a:r>
            <a:r>
              <a:rPr lang="en-US" dirty="0">
                <a:solidFill>
                  <a:srgbClr val="FFFF99"/>
                </a:solidFill>
                <a:latin typeface="Helvetica" panose="020B0604020202020204" pitchFamily="34" charset="0"/>
                <a:hlinkClick r:id="rId2"/>
              </a:rPr>
              <a:t>meanings,</a:t>
            </a:r>
            <a:r>
              <a:rPr lang="en-US" dirty="0">
                <a:solidFill>
                  <a:srgbClr val="FFFFFF"/>
                </a:solidFill>
                <a:latin typeface="Helvetica" panose="020B0604020202020204" pitchFamily="34" charset="0"/>
              </a:rPr>
              <a:t> and </a:t>
            </a:r>
            <a:r>
              <a:rPr lang="en-US" dirty="0">
                <a:solidFill>
                  <a:srgbClr val="FFFF99"/>
                </a:solidFill>
                <a:latin typeface="Helvetica" panose="020B0604020202020204" pitchFamily="34" charset="0"/>
                <a:hlinkClick r:id="rId3"/>
              </a:rPr>
              <a:t>values</a:t>
            </a:r>
            <a:r>
              <a:rPr lang="en-US" dirty="0">
                <a:solidFill>
                  <a:srgbClr val="FFFFFF"/>
                </a:solidFill>
                <a:latin typeface="Helvetica" panose="020B0604020202020204" pitchFamily="34" charset="0"/>
              </a:rPr>
              <a:t> that are neither perfect nor perfected yet are co-ordinate with both ancestral factors.</a:t>
            </a:r>
            <a:endParaRPr lang="en-US" dirty="0"/>
          </a:p>
        </p:txBody>
      </p:sp>
    </p:spTree>
    <p:extLst>
      <p:ext uri="{BB962C8B-B14F-4D97-AF65-F5344CB8AC3E}">
        <p14:creationId xmlns:p14="http://schemas.microsoft.com/office/powerpoint/2010/main" val="10714358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620C6-60D7-4CD8-AB99-B6260ED3056C}"/>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6. Repercussions of Finite Reality </a:t>
            </a:r>
            <a:r>
              <a:rPr lang="en-US" dirty="0"/>
              <a:t/>
            </a:r>
            <a:br>
              <a:rPr lang="en-US" dirty="0"/>
            </a:br>
            <a:r>
              <a:rPr lang="en-US" sz="1800" b="1" cap="all" dirty="0">
                <a:solidFill>
                  <a:srgbClr val="FFFF99"/>
                </a:solidFill>
                <a:latin typeface="Verdana" panose="020B0604030504040204" pitchFamily="34" charset="0"/>
                <a:hlinkClick r:id="rId2"/>
              </a:rPr>
              <a:t>AUDIO VERSION</a:t>
            </a:r>
            <a:endParaRPr lang="en-US" sz="1800" dirty="0"/>
          </a:p>
        </p:txBody>
      </p:sp>
      <p:sp>
        <p:nvSpPr>
          <p:cNvPr id="3" name="Content Placeholder 2">
            <a:extLst>
              <a:ext uri="{FF2B5EF4-FFF2-40B4-BE49-F238E27FC236}">
                <a16:creationId xmlns:a16="http://schemas.microsoft.com/office/drawing/2014/main" xmlns="" id="{F1FC3BFF-5C77-4A91-81F1-8BEB3AB6F31D}"/>
              </a:ext>
            </a:extLst>
          </p:cNvPr>
          <p:cNvSpPr>
            <a:spLocks noGrp="1"/>
          </p:cNvSpPr>
          <p:nvPr>
            <p:ph idx="1"/>
          </p:nvPr>
        </p:nvSpPr>
        <p:spPr/>
        <p:txBody>
          <a:bodyPr/>
          <a:lstStyle/>
          <a:p>
            <a:pPr marL="0" indent="0">
              <a:buNone/>
            </a:pPr>
            <a:r>
              <a:rPr lang="en-US" baseline="30000" dirty="0">
                <a:solidFill>
                  <a:srgbClr val="FFFF00"/>
                </a:solidFill>
                <a:latin typeface="Helvetica" panose="020B0604020202020204" pitchFamily="34" charset="0"/>
              </a:rPr>
              <a:t>105:6.1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(1159.1)</a:t>
            </a:r>
            <a:r>
              <a:rPr lang="en-US" dirty="0">
                <a:solidFill>
                  <a:srgbClr val="FFFFFF"/>
                </a:solidFill>
                <a:latin typeface="Helvetica" panose="020B0604020202020204" pitchFamily="34" charset="0"/>
              </a:rPr>
              <a:t> The entire promulgation of finite existences represents a transference from </a:t>
            </a:r>
            <a:r>
              <a:rPr lang="en-US" dirty="0">
                <a:solidFill>
                  <a:srgbClr val="FFFF99"/>
                </a:solidFill>
                <a:latin typeface="Helvetica" panose="020B0604020202020204" pitchFamily="34" charset="0"/>
                <a:hlinkClick r:id="rId3"/>
              </a:rPr>
              <a:t>potentials</a:t>
            </a:r>
            <a:r>
              <a:rPr lang="en-US" dirty="0">
                <a:solidFill>
                  <a:srgbClr val="FFFFFF"/>
                </a:solidFill>
                <a:latin typeface="Helvetica" panose="020B0604020202020204" pitchFamily="34" charset="0"/>
              </a:rPr>
              <a:t> to actuals within the absolute associations of functional infinity. Of the many repercussions to creative actualization of the finite, there may be cited:</a:t>
            </a:r>
            <a:endParaRPr lang="en-US" dirty="0"/>
          </a:p>
        </p:txBody>
      </p:sp>
    </p:spTree>
    <p:extLst>
      <p:ext uri="{BB962C8B-B14F-4D97-AF65-F5344CB8AC3E}">
        <p14:creationId xmlns:p14="http://schemas.microsoft.com/office/powerpoint/2010/main" val="12554824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105:6.2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(1159.2)</a:t>
            </a:r>
            <a:r>
              <a:rPr lang="en-US" dirty="0">
                <a:solidFill>
                  <a:srgbClr val="FFFFFF"/>
                </a:solidFill>
                <a:latin typeface="Helvetica" panose="020B0604020202020204" pitchFamily="34" charset="0"/>
              </a:rPr>
              <a:t> 1. </a:t>
            </a:r>
            <a:r>
              <a:rPr lang="en-US" i="1" dirty="0">
                <a:solidFill>
                  <a:srgbClr val="FFFFFF"/>
                </a:solidFill>
                <a:latin typeface="Helvetica" panose="020B0604020202020204" pitchFamily="34" charset="0"/>
              </a:rPr>
              <a:t>The deity response,</a:t>
            </a:r>
            <a:r>
              <a:rPr lang="en-US" dirty="0">
                <a:solidFill>
                  <a:srgbClr val="FFFFFF"/>
                </a:solidFill>
                <a:latin typeface="Helvetica" panose="020B0604020202020204" pitchFamily="34" charset="0"/>
              </a:rPr>
              <a:t> the appearance of the three levels of experiential supremacy: the actuality of personal-spirit supremacy in </a:t>
            </a:r>
            <a:r>
              <a:rPr lang="en-US" u="sng" dirty="0" err="1">
                <a:solidFill>
                  <a:srgbClr val="CD3700"/>
                </a:solidFill>
                <a:latin typeface="Helvetica" panose="020B0604020202020204" pitchFamily="34" charset="0"/>
                <a:hlinkClick r:id="rId2"/>
              </a:rPr>
              <a:t>Havona</a:t>
            </a:r>
            <a:r>
              <a:rPr lang="en-US" u="sng" dirty="0">
                <a:solidFill>
                  <a:srgbClr val="CD3700"/>
                </a:solidFill>
                <a:latin typeface="Helvetica" panose="020B0604020202020204" pitchFamily="34" charset="0"/>
                <a:hlinkClick r:id="rId2"/>
              </a:rPr>
              <a:t>,</a:t>
            </a:r>
            <a:r>
              <a:rPr lang="en-US" dirty="0">
                <a:solidFill>
                  <a:srgbClr val="FFFFFF"/>
                </a:solidFill>
                <a:latin typeface="Helvetica" panose="020B0604020202020204" pitchFamily="34" charset="0"/>
              </a:rPr>
              <a:t> the potential for personal-power supremacy in the </a:t>
            </a:r>
            <a:r>
              <a:rPr lang="en-US" dirty="0">
                <a:solidFill>
                  <a:srgbClr val="FFFF99"/>
                </a:solidFill>
                <a:latin typeface="Helvetica" panose="020B0604020202020204" pitchFamily="34" charset="0"/>
                <a:hlinkClick r:id="rId3"/>
              </a:rPr>
              <a:t>grand universe</a:t>
            </a:r>
            <a:r>
              <a:rPr lang="en-US" dirty="0">
                <a:solidFill>
                  <a:srgbClr val="FFFFFF"/>
                </a:solidFill>
                <a:latin typeface="Helvetica" panose="020B0604020202020204" pitchFamily="34" charset="0"/>
              </a:rPr>
              <a:t> to be, and the capacity for some unknown function of experiential mind acting on some level of supremacy in the future </a:t>
            </a:r>
            <a:r>
              <a:rPr lang="en-US" dirty="0">
                <a:solidFill>
                  <a:srgbClr val="FFFF99"/>
                </a:solidFill>
                <a:latin typeface="Helvetica" panose="020B0604020202020204" pitchFamily="34" charset="0"/>
                <a:hlinkClick r:id="rId4"/>
              </a:rPr>
              <a:t>master universe.</a:t>
            </a:r>
            <a:endParaRPr lang="en-US" dirty="0"/>
          </a:p>
        </p:txBody>
      </p:sp>
    </p:spTree>
    <p:extLst>
      <p:ext uri="{BB962C8B-B14F-4D97-AF65-F5344CB8AC3E}">
        <p14:creationId xmlns:p14="http://schemas.microsoft.com/office/powerpoint/2010/main" val="3115430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105:6.3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(1159.3)</a:t>
            </a:r>
            <a:r>
              <a:rPr lang="en-US" dirty="0">
                <a:solidFill>
                  <a:srgbClr val="FFFFFF"/>
                </a:solidFill>
                <a:latin typeface="Helvetica" panose="020B0604020202020204" pitchFamily="34" charset="0"/>
              </a:rPr>
              <a:t> 2. </a:t>
            </a:r>
            <a:r>
              <a:rPr lang="en-US" i="1" dirty="0">
                <a:solidFill>
                  <a:srgbClr val="FFFFFF"/>
                </a:solidFill>
                <a:latin typeface="Helvetica" panose="020B0604020202020204" pitchFamily="34" charset="0"/>
              </a:rPr>
              <a:t>The universe response</a:t>
            </a:r>
            <a:r>
              <a:rPr lang="en-US" dirty="0">
                <a:solidFill>
                  <a:srgbClr val="FFFFFF"/>
                </a:solidFill>
                <a:latin typeface="Helvetica" panose="020B0604020202020204" pitchFamily="34" charset="0"/>
              </a:rPr>
              <a:t> involved an activation of the architectural plans for the </a:t>
            </a:r>
            <a:r>
              <a:rPr lang="en-US" dirty="0" err="1">
                <a:solidFill>
                  <a:srgbClr val="FFFFFF"/>
                </a:solidFill>
                <a:latin typeface="Helvetica" panose="020B0604020202020204" pitchFamily="34" charset="0"/>
              </a:rPr>
              <a:t>superuniverse</a:t>
            </a:r>
            <a:r>
              <a:rPr lang="en-US" dirty="0">
                <a:solidFill>
                  <a:srgbClr val="FFFFFF"/>
                </a:solidFill>
                <a:latin typeface="Helvetica" panose="020B0604020202020204" pitchFamily="34" charset="0"/>
              </a:rPr>
              <a:t> space level, and this </a:t>
            </a:r>
            <a:r>
              <a:rPr lang="en-US" dirty="0">
                <a:solidFill>
                  <a:srgbClr val="FFFF99"/>
                </a:solidFill>
                <a:latin typeface="Helvetica" panose="020B0604020202020204" pitchFamily="34" charset="0"/>
                <a:hlinkClick r:id="rId2"/>
              </a:rPr>
              <a:t>evolution</a:t>
            </a:r>
            <a:r>
              <a:rPr lang="en-US" dirty="0">
                <a:solidFill>
                  <a:srgbClr val="FFFFFF"/>
                </a:solidFill>
                <a:latin typeface="Helvetica" panose="020B0604020202020204" pitchFamily="34" charset="0"/>
              </a:rPr>
              <a:t> is still progressing throughout the physical organization of the </a:t>
            </a:r>
            <a:r>
              <a:rPr lang="en-US" dirty="0">
                <a:solidFill>
                  <a:srgbClr val="FFFF99"/>
                </a:solidFill>
                <a:latin typeface="Helvetica" panose="020B0604020202020204" pitchFamily="34" charset="0"/>
                <a:hlinkClick r:id="rId3"/>
              </a:rPr>
              <a:t>seven </a:t>
            </a:r>
            <a:r>
              <a:rPr lang="en-US" dirty="0" err="1">
                <a:solidFill>
                  <a:srgbClr val="FFFF99"/>
                </a:solidFill>
                <a:latin typeface="Helvetica" panose="020B0604020202020204" pitchFamily="34" charset="0"/>
                <a:hlinkClick r:id="rId3"/>
              </a:rPr>
              <a:t>superuniverses</a:t>
            </a:r>
            <a:r>
              <a:rPr lang="en-US" dirty="0">
                <a:solidFill>
                  <a:srgbClr val="FFFF99"/>
                </a:solidFill>
                <a:latin typeface="Helvetica" panose="020B0604020202020204" pitchFamily="34" charset="0"/>
                <a:hlinkClick r:id="rId3"/>
              </a:rPr>
              <a:t>.</a:t>
            </a:r>
            <a:endParaRPr lang="en-US" dirty="0"/>
          </a:p>
        </p:txBody>
      </p:sp>
    </p:spTree>
    <p:extLst>
      <p:ext uri="{BB962C8B-B14F-4D97-AF65-F5344CB8AC3E}">
        <p14:creationId xmlns:p14="http://schemas.microsoft.com/office/powerpoint/2010/main" val="407888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33400"/>
            <a:ext cx="8229600" cy="50167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Unqualified Absolute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(Unrevealed Physical Absolute)</a:t>
            </a:r>
            <a:endParaRPr kumimoji="0" lang="en-US" sz="1600" b="0" i="0" u="none" strike="noStrike" kern="1200" cap="none" spc="0" normalizeH="0" baseline="0" noProof="0" dirty="0">
              <a:ln>
                <a:noFill/>
              </a:ln>
              <a:solidFill>
                <a:srgbClr val="92D050"/>
              </a:solidFill>
              <a:effectLst/>
              <a:uLnTx/>
              <a:uFillTx/>
              <a:latin typeface="Arial Black" pitchFamily="34" charset="0"/>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Unqualified Absolute unifies with Deity Absolute in Universal Absolute 0:3.11 The Unqualified Absolute is nonpersonal, </a:t>
            </a:r>
            <a:r>
              <a:rPr kumimoji="0" lang="en-US" sz="16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extradivine</a:t>
            </a: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 and </a:t>
            </a:r>
            <a:r>
              <a:rPr kumimoji="0" lang="en-US" sz="16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undeified</a:t>
            </a: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 The Unqualified Absolute is therefore devoid of personality, divinity, and all creator prerogatives. Neither fact nor truth, experience nor revelation, philosophy nor </a:t>
            </a:r>
            <a:r>
              <a:rPr kumimoji="0" lang="en-US" sz="16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absonity</a:t>
            </a: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 are able to penetrate the nature and character of this Absolute without universe qualification.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Let it be made clear that the Unqualified Absolute is a positive reality pervading the grand universe and, apparently, extending with equal space presence on out into the force activities and </a:t>
            </a:r>
            <a:r>
              <a:rPr kumimoji="0" lang="en-US" sz="16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prematerial</a:t>
            </a: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 evolutions of the staggering stretches of the space regions beyond the seven </a:t>
            </a:r>
            <a:r>
              <a:rPr kumimoji="0" lang="en-US" sz="16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superuniverses</a:t>
            </a: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 The Unqualified Absolute is not a mere negativism of philosophic concept predicated on the assumptions of metaphysical sophistries concerning the universality, dominance, and primacy of the unconditioned and the unqualified. The Unqualified Absolute is a positive universe </a:t>
            </a:r>
            <a:r>
              <a:rPr kumimoji="0" lang="en-US" sz="16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overcontrol</a:t>
            </a: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 in infinity; this </a:t>
            </a:r>
            <a:r>
              <a:rPr kumimoji="0" lang="en-US" sz="1600" b="1" i="0" u="none" strike="noStrike" kern="1200" cap="none" spc="0" normalizeH="0" baseline="0" noProof="0" dirty="0" err="1">
                <a:ln>
                  <a:noFill/>
                </a:ln>
                <a:solidFill>
                  <a:srgbClr val="92D050"/>
                </a:solidFill>
                <a:effectLst/>
                <a:uLnTx/>
                <a:uFillTx/>
                <a:latin typeface="Arial Black" pitchFamily="34" charset="0"/>
                <a:ea typeface="Times New Roman"/>
                <a:cs typeface="+mn-cs"/>
              </a:rPr>
              <a:t>overcontrol</a:t>
            </a:r>
            <a:r>
              <a:rPr kumimoji="0" lang="en-US" sz="1600" b="1" i="0" u="none" strike="noStrike" kern="1200" cap="none" spc="0" normalizeH="0" baseline="0" noProof="0" dirty="0">
                <a:ln>
                  <a:noFill/>
                </a:ln>
                <a:solidFill>
                  <a:srgbClr val="92D050"/>
                </a:solidFill>
                <a:effectLst/>
                <a:uLnTx/>
                <a:uFillTx/>
                <a:latin typeface="Arial Black" pitchFamily="34" charset="0"/>
                <a:ea typeface="Times New Roman"/>
                <a:cs typeface="+mn-cs"/>
              </a:rPr>
              <a:t> is space-force unlimited but is definitely conditioned by the presence of life, mind, spirit, and personality, and is further conditioned by the will-reactions and purposeful mandates of the Paradise Trinity. </a:t>
            </a:r>
          </a:p>
        </p:txBody>
      </p:sp>
    </p:spTree>
    <p:extLst>
      <p:ext uri="{BB962C8B-B14F-4D97-AF65-F5344CB8AC3E}">
        <p14:creationId xmlns:p14="http://schemas.microsoft.com/office/powerpoint/2010/main" val="25792551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105:6.4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(1159.4)</a:t>
            </a:r>
            <a:r>
              <a:rPr lang="en-US" dirty="0">
                <a:solidFill>
                  <a:srgbClr val="FFFFFF"/>
                </a:solidFill>
                <a:latin typeface="Helvetica" panose="020B0604020202020204" pitchFamily="34" charset="0"/>
              </a:rPr>
              <a:t> 3. </a:t>
            </a:r>
            <a:r>
              <a:rPr lang="en-US" i="1" dirty="0">
                <a:solidFill>
                  <a:srgbClr val="FFFFFF"/>
                </a:solidFill>
                <a:latin typeface="Helvetica" panose="020B0604020202020204" pitchFamily="34" charset="0"/>
              </a:rPr>
              <a:t>The creature repercussion</a:t>
            </a:r>
            <a:r>
              <a:rPr lang="en-US" dirty="0">
                <a:solidFill>
                  <a:srgbClr val="FFFFFF"/>
                </a:solidFill>
                <a:latin typeface="Helvetica" panose="020B0604020202020204" pitchFamily="34" charset="0"/>
              </a:rPr>
              <a:t> to finite-reality promulgation resulted in the appearance of perfect beings on the order of the eternal inhabitants of </a:t>
            </a:r>
            <a:r>
              <a:rPr lang="en-US" dirty="0" err="1">
                <a:solidFill>
                  <a:srgbClr val="FFFFFF"/>
                </a:solidFill>
                <a:latin typeface="Helvetica" panose="020B0604020202020204" pitchFamily="34" charset="0"/>
              </a:rPr>
              <a:t>Havona</a:t>
            </a:r>
            <a:r>
              <a:rPr lang="en-US" dirty="0">
                <a:solidFill>
                  <a:srgbClr val="FFFFFF"/>
                </a:solidFill>
                <a:latin typeface="Helvetica" panose="020B0604020202020204" pitchFamily="34" charset="0"/>
              </a:rPr>
              <a:t> and of perfected evolutionary ascenders from the seven </a:t>
            </a:r>
            <a:r>
              <a:rPr lang="en-US" dirty="0" err="1">
                <a:solidFill>
                  <a:srgbClr val="FFFFFF"/>
                </a:solidFill>
                <a:latin typeface="Helvetica" panose="020B0604020202020204" pitchFamily="34" charset="0"/>
              </a:rPr>
              <a:t>superuniverses</a:t>
            </a:r>
            <a:r>
              <a:rPr lang="en-US" dirty="0">
                <a:solidFill>
                  <a:srgbClr val="FFFFFF"/>
                </a:solidFill>
                <a:latin typeface="Helvetica" panose="020B0604020202020204" pitchFamily="34" charset="0"/>
              </a:rPr>
              <a:t>. But to attain perfection as an evolutionary (time-creative) experience implies something other-than-perfection as a point of departure. Thus arises imperfection in the evolutionary creations. And this is the origin of potential evil. </a:t>
            </a:r>
            <a:r>
              <a:rPr lang="en-US" dirty="0" err="1">
                <a:solidFill>
                  <a:srgbClr val="FFFFFF"/>
                </a:solidFill>
                <a:latin typeface="Helvetica" panose="020B0604020202020204" pitchFamily="34" charset="0"/>
              </a:rPr>
              <a:t>Misadaptation</a:t>
            </a:r>
            <a:r>
              <a:rPr lang="en-US" dirty="0">
                <a:solidFill>
                  <a:srgbClr val="FFFFFF"/>
                </a:solidFill>
                <a:latin typeface="Helvetica" panose="020B0604020202020204" pitchFamily="34" charset="0"/>
              </a:rPr>
              <a:t>, disharmony, and conflict, all these things are inherent in evolutionary growth, from physical universes to personal creatures.</a:t>
            </a:r>
            <a:endParaRPr lang="en-US" dirty="0"/>
          </a:p>
        </p:txBody>
      </p:sp>
    </p:spTree>
    <p:extLst>
      <p:ext uri="{BB962C8B-B14F-4D97-AF65-F5344CB8AC3E}">
        <p14:creationId xmlns:p14="http://schemas.microsoft.com/office/powerpoint/2010/main" val="4500638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pPr marL="0" indent="0">
              <a:buNone/>
            </a:pPr>
            <a:r>
              <a:rPr lang="en-US" baseline="30000" dirty="0">
                <a:solidFill>
                  <a:srgbClr val="FFFF00"/>
                </a:solidFill>
                <a:latin typeface="Helvetica" panose="020B0604020202020204" pitchFamily="34" charset="0"/>
              </a:rPr>
              <a:t>105:6.5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(1159.5)</a:t>
            </a:r>
            <a:r>
              <a:rPr lang="en-US" dirty="0">
                <a:solidFill>
                  <a:srgbClr val="FFFFFF"/>
                </a:solidFill>
                <a:latin typeface="Helvetica" panose="020B0604020202020204" pitchFamily="34" charset="0"/>
              </a:rPr>
              <a:t> 4. </a:t>
            </a:r>
            <a:r>
              <a:rPr lang="en-US" i="1" dirty="0">
                <a:solidFill>
                  <a:srgbClr val="FFFFFF"/>
                </a:solidFill>
                <a:latin typeface="Helvetica" panose="020B0604020202020204" pitchFamily="34" charset="0"/>
              </a:rPr>
              <a:t>The </a:t>
            </a:r>
            <a:r>
              <a:rPr lang="en-US" i="1" dirty="0">
                <a:solidFill>
                  <a:srgbClr val="FFFF99"/>
                </a:solidFill>
                <a:latin typeface="Helvetica" panose="020B0604020202020204" pitchFamily="34" charset="0"/>
                <a:hlinkClick r:id="rId2"/>
              </a:rPr>
              <a:t>divinity</a:t>
            </a:r>
            <a:r>
              <a:rPr lang="en-US" i="1" dirty="0">
                <a:solidFill>
                  <a:srgbClr val="FFFFFF"/>
                </a:solidFill>
                <a:latin typeface="Helvetica" panose="020B0604020202020204" pitchFamily="34" charset="0"/>
              </a:rPr>
              <a:t> response</a:t>
            </a:r>
            <a:r>
              <a:rPr lang="en-US" dirty="0">
                <a:solidFill>
                  <a:srgbClr val="FFFFFF"/>
                </a:solidFill>
                <a:latin typeface="Helvetica" panose="020B0604020202020204" pitchFamily="34" charset="0"/>
              </a:rPr>
              <a:t> to the imperfection inherent in the time lag of evolution is disclosed in the compensating presence of </a:t>
            </a:r>
            <a:r>
              <a:rPr lang="en-US" dirty="0">
                <a:solidFill>
                  <a:srgbClr val="FFFF99"/>
                </a:solidFill>
                <a:latin typeface="Helvetica" panose="020B0604020202020204" pitchFamily="34" charset="0"/>
                <a:hlinkClick r:id="rId3"/>
              </a:rPr>
              <a:t>God the Sevenfold,</a:t>
            </a:r>
            <a:r>
              <a:rPr lang="en-US" dirty="0">
                <a:solidFill>
                  <a:srgbClr val="FFFFFF"/>
                </a:solidFill>
                <a:latin typeface="Helvetica" panose="020B0604020202020204" pitchFamily="34" charset="0"/>
              </a:rPr>
              <a:t> by whose activities that which is perfecting is integrated with both the perfect and the perfected. This time lag is inseparable from evolution, which is creativity in time. Because of it, as well as for other reasons, the almighty power of the Supreme is predicated on the divinity successes of God the Sevenfold. This time lag makes possible creature participation in divine creation by permitting creature personalities to become partners with </a:t>
            </a:r>
            <a:r>
              <a:rPr lang="en-US" dirty="0">
                <a:solidFill>
                  <a:srgbClr val="FFFF99"/>
                </a:solidFill>
                <a:latin typeface="Helvetica" panose="020B0604020202020204" pitchFamily="34" charset="0"/>
                <a:hlinkClick r:id="rId4"/>
              </a:rPr>
              <a:t>Deity</a:t>
            </a:r>
            <a:r>
              <a:rPr lang="en-US" dirty="0">
                <a:solidFill>
                  <a:srgbClr val="FFFFFF"/>
                </a:solidFill>
                <a:latin typeface="Helvetica" panose="020B0604020202020204" pitchFamily="34" charset="0"/>
              </a:rPr>
              <a:t> in the attainment of maximum development. Even the material mind of the mortal creature thus becomes partner with the divine Adjuster in the dualization of the immortal </a:t>
            </a:r>
            <a:r>
              <a:rPr lang="en-US" dirty="0">
                <a:solidFill>
                  <a:srgbClr val="FFFF99"/>
                </a:solidFill>
                <a:latin typeface="Helvetica" panose="020B0604020202020204" pitchFamily="34" charset="0"/>
                <a:hlinkClick r:id="rId5"/>
              </a:rPr>
              <a:t>soul.</a:t>
            </a:r>
            <a:r>
              <a:rPr lang="en-US" dirty="0">
                <a:solidFill>
                  <a:srgbClr val="FFFFFF"/>
                </a:solidFill>
                <a:latin typeface="Helvetica" panose="020B0604020202020204" pitchFamily="34" charset="0"/>
              </a:rPr>
              <a:t> God the Sevenfold also provides techniques of compensation for the experiential limitations of inherent perfection as well as compensating the </a:t>
            </a:r>
            <a:r>
              <a:rPr lang="en-US" dirty="0" err="1">
                <a:solidFill>
                  <a:srgbClr val="FFFFFF"/>
                </a:solidFill>
                <a:latin typeface="Helvetica" panose="020B0604020202020204" pitchFamily="34" charset="0"/>
              </a:rPr>
              <a:t>preascension</a:t>
            </a:r>
            <a:r>
              <a:rPr lang="en-US" dirty="0">
                <a:solidFill>
                  <a:srgbClr val="FFFFFF"/>
                </a:solidFill>
                <a:latin typeface="Helvetica" panose="020B0604020202020204" pitchFamily="34" charset="0"/>
              </a:rPr>
              <a:t> limitations of imperfection.</a:t>
            </a:r>
            <a:endParaRPr lang="en-US" dirty="0"/>
          </a:p>
        </p:txBody>
      </p:sp>
    </p:spTree>
    <p:extLst>
      <p:ext uri="{BB962C8B-B14F-4D97-AF65-F5344CB8AC3E}">
        <p14:creationId xmlns:p14="http://schemas.microsoft.com/office/powerpoint/2010/main" val="41322503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1128F7-6165-4E6F-A9A8-5FFEBE74BC57}"/>
              </a:ext>
            </a:extLst>
          </p:cNvPr>
          <p:cNvSpPr>
            <a:spLocks noGrp="1"/>
          </p:cNvSpPr>
          <p:nvPr>
            <p:ph type="title"/>
          </p:nvPr>
        </p:nvSpPr>
        <p:spPr/>
        <p:txBody>
          <a:bodyPr>
            <a:normAutofit fontScale="90000"/>
          </a:bodyPr>
          <a:lstStyle/>
          <a:p>
            <a:r>
              <a:rPr lang="en-US" b="1" dirty="0">
                <a:solidFill>
                  <a:srgbClr val="FFFFFF"/>
                </a:solidFill>
                <a:latin typeface="Helvetica" panose="020B0604020202020204" pitchFamily="34" charset="0"/>
              </a:rPr>
              <a:t>7. Eventuation of Transcendentals </a:t>
            </a:r>
            <a:r>
              <a:rPr lang="en-US" dirty="0"/>
              <a:t/>
            </a:r>
            <a:br>
              <a:rPr lang="en-US" dirty="0"/>
            </a:br>
            <a:r>
              <a:rPr lang="en-US" sz="1800" b="1" cap="all" dirty="0">
                <a:solidFill>
                  <a:srgbClr val="FFFF99"/>
                </a:solidFill>
                <a:latin typeface="Verdana" panose="020B0604030504040204" pitchFamily="34" charset="0"/>
                <a:hlinkClick r:id="rId2"/>
              </a:rPr>
              <a:t>AUDIO VERSION</a:t>
            </a:r>
            <a:endParaRPr lang="en-US" sz="1800" dirty="0"/>
          </a:p>
        </p:txBody>
      </p:sp>
      <p:sp>
        <p:nvSpPr>
          <p:cNvPr id="3" name="Content Placeholder 2">
            <a:extLst>
              <a:ext uri="{FF2B5EF4-FFF2-40B4-BE49-F238E27FC236}">
                <a16:creationId xmlns:a16="http://schemas.microsoft.com/office/drawing/2014/main" xmlns="" id="{C1BDBAF4-9D5F-4B03-8588-0A4A531018AF}"/>
              </a:ext>
            </a:extLst>
          </p:cNvPr>
          <p:cNvSpPr>
            <a:spLocks noGrp="1"/>
          </p:cNvSpPr>
          <p:nvPr>
            <p:ph idx="1"/>
          </p:nvPr>
        </p:nvSpPr>
        <p:spPr/>
        <p:txBody>
          <a:bodyPr>
            <a:normAutofit fontScale="92500" lnSpcReduction="20000"/>
          </a:bodyPr>
          <a:lstStyle/>
          <a:p>
            <a:pPr marL="0" indent="0">
              <a:buNone/>
            </a:pPr>
            <a:r>
              <a:rPr lang="en-US" baseline="30000" dirty="0">
                <a:solidFill>
                  <a:srgbClr val="FFFF00"/>
                </a:solidFill>
                <a:latin typeface="Helvetica" panose="020B0604020202020204" pitchFamily="34" charset="0"/>
              </a:rPr>
              <a:t>105:7.1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(1159.6)</a:t>
            </a:r>
            <a:r>
              <a:rPr lang="en-US" dirty="0">
                <a:solidFill>
                  <a:srgbClr val="FFFFFF"/>
                </a:solidFill>
                <a:latin typeface="Helvetica" panose="020B0604020202020204" pitchFamily="34" charset="0"/>
              </a:rPr>
              <a:t> Transcendentals are </a:t>
            </a:r>
            <a:r>
              <a:rPr lang="en-US" dirty="0" err="1">
                <a:solidFill>
                  <a:srgbClr val="FFFFFF"/>
                </a:solidFill>
                <a:latin typeface="Helvetica" panose="020B0604020202020204" pitchFamily="34" charset="0"/>
              </a:rPr>
              <a:t>subinfinite</a:t>
            </a:r>
            <a:r>
              <a:rPr lang="en-US" dirty="0">
                <a:solidFill>
                  <a:srgbClr val="FFFFFF"/>
                </a:solidFill>
                <a:latin typeface="Helvetica" panose="020B0604020202020204" pitchFamily="34" charset="0"/>
              </a:rPr>
              <a:t> and </a:t>
            </a:r>
            <a:r>
              <a:rPr lang="en-US" dirty="0" err="1">
                <a:solidFill>
                  <a:srgbClr val="FFFFFF"/>
                </a:solidFill>
                <a:latin typeface="Helvetica" panose="020B0604020202020204" pitchFamily="34" charset="0"/>
              </a:rPr>
              <a:t>subabsolute</a:t>
            </a:r>
            <a:r>
              <a:rPr lang="en-US" dirty="0">
                <a:solidFill>
                  <a:srgbClr val="FFFFFF"/>
                </a:solidFill>
                <a:latin typeface="Helvetica" panose="020B0604020202020204" pitchFamily="34" charset="0"/>
              </a:rPr>
              <a:t> but </a:t>
            </a:r>
            <a:r>
              <a:rPr lang="en-US" dirty="0" err="1">
                <a:solidFill>
                  <a:srgbClr val="FFFFFF"/>
                </a:solidFill>
                <a:latin typeface="Helvetica" panose="020B0604020202020204" pitchFamily="34" charset="0"/>
              </a:rPr>
              <a:t>superfinite</a:t>
            </a:r>
            <a:r>
              <a:rPr lang="en-US" dirty="0">
                <a:solidFill>
                  <a:srgbClr val="FFFFFF"/>
                </a:solidFill>
                <a:latin typeface="Helvetica" panose="020B0604020202020204" pitchFamily="34" charset="0"/>
              </a:rPr>
              <a:t> and </a:t>
            </a:r>
            <a:r>
              <a:rPr lang="en-US" dirty="0" err="1">
                <a:solidFill>
                  <a:srgbClr val="FFFFFF"/>
                </a:solidFill>
                <a:latin typeface="Helvetica" panose="020B0604020202020204" pitchFamily="34" charset="0"/>
              </a:rPr>
              <a:t>supercreatural</a:t>
            </a:r>
            <a:r>
              <a:rPr lang="en-US" dirty="0">
                <a:solidFill>
                  <a:srgbClr val="FFFFFF"/>
                </a:solidFill>
                <a:latin typeface="Helvetica" panose="020B0604020202020204" pitchFamily="34" charset="0"/>
              </a:rPr>
              <a:t>. Transcendentals eventuate as an integrating level correlating the </a:t>
            </a:r>
            <a:r>
              <a:rPr lang="en-US" dirty="0" err="1">
                <a:solidFill>
                  <a:srgbClr val="FFFFFF"/>
                </a:solidFill>
                <a:latin typeface="Helvetica" panose="020B0604020202020204" pitchFamily="34" charset="0"/>
              </a:rPr>
              <a:t>supervalues</a:t>
            </a:r>
            <a:r>
              <a:rPr lang="en-US" dirty="0">
                <a:solidFill>
                  <a:srgbClr val="FFFFFF"/>
                </a:solidFill>
                <a:latin typeface="Helvetica" panose="020B0604020202020204" pitchFamily="34" charset="0"/>
              </a:rPr>
              <a:t> of absolutes with the maximum </a:t>
            </a:r>
            <a:r>
              <a:rPr lang="en-US" dirty="0">
                <a:solidFill>
                  <a:srgbClr val="FFFF99"/>
                </a:solidFill>
                <a:latin typeface="Helvetica" panose="020B0604020202020204" pitchFamily="34" charset="0"/>
                <a:hlinkClick r:id="rId3"/>
              </a:rPr>
              <a:t>values</a:t>
            </a:r>
            <a:r>
              <a:rPr lang="en-US" dirty="0">
                <a:solidFill>
                  <a:srgbClr val="FFFFFF"/>
                </a:solidFill>
                <a:latin typeface="Helvetica" panose="020B0604020202020204" pitchFamily="34" charset="0"/>
              </a:rPr>
              <a:t> of finites. From the creature standpoint, that which is transcendental would appear to have eventuated as a consequence of the finite; from the eternity viewpoint, in anticipation of the finite; and there are those who have considered it as a " pre-echo " of the finite.</a:t>
            </a:r>
            <a:endParaRPr lang="en-US" dirty="0"/>
          </a:p>
        </p:txBody>
      </p:sp>
    </p:spTree>
    <p:extLst>
      <p:ext uri="{BB962C8B-B14F-4D97-AF65-F5344CB8AC3E}">
        <p14:creationId xmlns:p14="http://schemas.microsoft.com/office/powerpoint/2010/main" val="24533862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BD03086-2FA4-4F80-8450-3C6FFDD69B97}"/>
              </a:ext>
            </a:extLst>
          </p:cNvPr>
          <p:cNvSpPr/>
          <p:nvPr/>
        </p:nvSpPr>
        <p:spPr>
          <a:xfrm>
            <a:off x="1524000" y="381000"/>
            <a:ext cx="6400800" cy="4616648"/>
          </a:xfrm>
          <a:prstGeom prst="rect">
            <a:avLst/>
          </a:prstGeom>
        </p:spPr>
        <p:txBody>
          <a:bodyPr wrap="square">
            <a:spAutoFit/>
          </a:bodyPr>
          <a:lstStyle/>
          <a:p>
            <a:r>
              <a:rPr lang="en-US" sz="1400" dirty="0" err="1">
                <a:solidFill>
                  <a:srgbClr val="FFFFFF"/>
                </a:solidFill>
                <a:latin typeface="Helvetica" panose="020B0604020202020204" pitchFamily="34" charset="0"/>
              </a:rPr>
              <a:t>Transcendentalers</a:t>
            </a:r>
            <a:r>
              <a:rPr lang="en-US" sz="1400" dirty="0">
                <a:solidFill>
                  <a:srgbClr val="FFFFFF"/>
                </a:solidFill>
                <a:latin typeface="Helvetica" panose="020B0604020202020204" pitchFamily="34" charset="0"/>
              </a:rPr>
              <a:t>. </a:t>
            </a:r>
            <a:r>
              <a:rPr lang="en-US" sz="1400" i="1" dirty="0">
                <a:solidFill>
                  <a:srgbClr val="FFFFFF"/>
                </a:solidFill>
                <a:latin typeface="Helvetica" panose="020B0604020202020204" pitchFamily="34" charset="0"/>
              </a:rPr>
              <a:t>See also</a:t>
            </a:r>
            <a:r>
              <a:rPr lang="en-US" sz="1400" dirty="0">
                <a:solidFill>
                  <a:srgbClr val="FFFFFF"/>
                </a:solidFill>
                <a:latin typeface="Helvetica" panose="020B0604020202020204" pitchFamily="34" charset="0"/>
              </a:rPr>
              <a:t> </a:t>
            </a:r>
            <a:r>
              <a:rPr lang="en-US" sz="1400" dirty="0">
                <a:solidFill>
                  <a:srgbClr val="FFFF99"/>
                </a:solidFill>
                <a:latin typeface="Helvetica" panose="020B0604020202020204" pitchFamily="34" charset="0"/>
                <a:hlinkClick r:id="rId2"/>
              </a:rPr>
              <a:t>reality</a:t>
            </a:r>
            <a:r>
              <a:rPr lang="en-US" sz="1400" dirty="0">
                <a:solidFill>
                  <a:srgbClr val="FFFFFF"/>
                </a:solidFill>
                <a:latin typeface="Helvetica" panose="020B0604020202020204" pitchFamily="34" charset="0"/>
              </a:rPr>
              <a:t>: levels of reality: </a:t>
            </a:r>
            <a:r>
              <a:rPr lang="en-US" sz="1400" dirty="0" err="1">
                <a:solidFill>
                  <a:srgbClr val="FFFFFF"/>
                </a:solidFill>
                <a:latin typeface="Helvetica" panose="020B0604020202020204" pitchFamily="34" charset="0"/>
              </a:rPr>
              <a:t>absonite</a:t>
            </a:r>
            <a:r>
              <a:rPr lang="en-US" sz="1400" dirty="0">
                <a:solidFill>
                  <a:srgbClr val="FFFFFF"/>
                </a:solidFill>
                <a:latin typeface="Helvetica" panose="020B0604020202020204" pitchFamily="34" charset="0"/>
              </a:rPr>
              <a:t> reality</a:t>
            </a:r>
          </a:p>
          <a:p>
            <a:r>
              <a:rPr lang="en-US" sz="1400" dirty="0">
                <a:solidFill>
                  <a:srgbClr val="FFFFFF"/>
                </a:solidFill>
                <a:latin typeface="Helvetica" panose="020B0604020202020204" pitchFamily="34" charset="0"/>
              </a:rPr>
              <a:t>1000 groups of </a:t>
            </a:r>
            <a:r>
              <a:rPr lang="en-US" sz="1400" dirty="0" err="1">
                <a:solidFill>
                  <a:srgbClr val="FFFFFF"/>
                </a:solidFill>
                <a:latin typeface="Helvetica" panose="020B0604020202020204" pitchFamily="34" charset="0"/>
              </a:rPr>
              <a:t>supercitizens</a:t>
            </a:r>
            <a:r>
              <a:rPr lang="en-US" sz="1400" dirty="0">
                <a:solidFill>
                  <a:srgbClr val="FFFFFF"/>
                </a:solidFill>
                <a:latin typeface="Helvetica" panose="020B0604020202020204" pitchFamily="34" charset="0"/>
              </a:rPr>
              <a:t> of Paradise </a:t>
            </a:r>
            <a:r>
              <a:rPr lang="en-US" sz="1400" dirty="0">
                <a:solidFill>
                  <a:srgbClr val="FFFF99"/>
                </a:solidFill>
                <a:latin typeface="Helvetica" panose="020B0604020202020204" pitchFamily="34" charset="0"/>
                <a:hlinkClick r:id="rId3"/>
              </a:rPr>
              <a:t>31:8.1-4</a:t>
            </a:r>
            <a:r>
              <a:rPr lang="en-US" sz="1400" dirty="0">
                <a:solidFill>
                  <a:srgbClr val="333333"/>
                </a:solidFill>
                <a:latin typeface="Helvetica" panose="020B0604020202020204" pitchFamily="34" charset="0"/>
              </a:rPr>
              <a:t>(350;4)</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also known as </a:t>
            </a:r>
            <a:r>
              <a:rPr lang="en-US" sz="1400" dirty="0" err="1">
                <a:solidFill>
                  <a:srgbClr val="FFFFFF"/>
                </a:solidFill>
                <a:latin typeface="Helvetica" panose="020B0604020202020204" pitchFamily="34" charset="0"/>
              </a:rPr>
              <a:t>absoniters</a:t>
            </a:r>
            <a:r>
              <a:rPr lang="en-US" sz="1400" dirty="0">
                <a:solidFill>
                  <a:srgbClr val="FFFFFF"/>
                </a:solidFill>
                <a:latin typeface="Helvetica" panose="020B0604020202020204" pitchFamily="34" charset="0"/>
              </a:rPr>
              <a:t> </a:t>
            </a:r>
            <a:r>
              <a:rPr lang="en-US" sz="1400" dirty="0">
                <a:solidFill>
                  <a:srgbClr val="FFFF99"/>
                </a:solidFill>
                <a:latin typeface="Helvetica" panose="020B0604020202020204" pitchFamily="34" charset="0"/>
                <a:hlinkClick r:id="rId4"/>
              </a:rPr>
              <a:t>0:1.12</a:t>
            </a:r>
            <a:r>
              <a:rPr lang="en-US" sz="1400" dirty="0">
                <a:solidFill>
                  <a:srgbClr val="333333"/>
                </a:solidFill>
                <a:latin typeface="Helvetica" panose="020B0604020202020204" pitchFamily="34" charset="0"/>
              </a:rPr>
              <a:t>(2;1)</a:t>
            </a:r>
            <a:r>
              <a:rPr lang="en-US" sz="1400" dirty="0">
                <a:solidFill>
                  <a:srgbClr val="FFFFFF"/>
                </a:solidFill>
                <a:latin typeface="Helvetica" panose="020B0604020202020204" pitchFamily="34" charset="0"/>
              </a:rPr>
              <a:t>, </a:t>
            </a:r>
            <a:r>
              <a:rPr lang="en-US" sz="1400" dirty="0">
                <a:solidFill>
                  <a:srgbClr val="FFFF99"/>
                </a:solidFill>
                <a:latin typeface="Helvetica" panose="020B0604020202020204" pitchFamily="34" charset="0"/>
                <a:hlinkClick r:id="rId5"/>
              </a:rPr>
              <a:t>55:4.31,16</a:t>
            </a:r>
            <a:r>
              <a:rPr lang="en-US" sz="1400" dirty="0">
                <a:solidFill>
                  <a:srgbClr val="333333"/>
                </a:solidFill>
                <a:latin typeface="Helvetica" panose="020B0604020202020204" pitchFamily="34" charset="0"/>
              </a:rPr>
              <a:t>(627;5)</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attached to Corps of Mortal </a:t>
            </a:r>
            <a:r>
              <a:rPr lang="en-US" sz="1400" dirty="0" err="1">
                <a:solidFill>
                  <a:srgbClr val="FFFFFF"/>
                </a:solidFill>
                <a:latin typeface="Helvetica" panose="020B0604020202020204" pitchFamily="34" charset="0"/>
              </a:rPr>
              <a:t>Finaliters</a:t>
            </a:r>
            <a:r>
              <a:rPr lang="en-US" sz="1400" dirty="0">
                <a:solidFill>
                  <a:srgbClr val="FFFFFF"/>
                </a:solidFill>
                <a:latin typeface="Helvetica" panose="020B0604020202020204" pitchFamily="34" charset="0"/>
              </a:rPr>
              <a:t> </a:t>
            </a:r>
            <a:r>
              <a:rPr lang="en-US" sz="1400" dirty="0">
                <a:solidFill>
                  <a:srgbClr val="FFFF99"/>
                </a:solidFill>
                <a:latin typeface="Helvetica" panose="020B0604020202020204" pitchFamily="34" charset="0"/>
                <a:hlinkClick r:id="rId6"/>
              </a:rPr>
              <a:t>31:8sec</a:t>
            </a:r>
            <a:r>
              <a:rPr lang="en-US" sz="1400" dirty="0">
                <a:solidFill>
                  <a:srgbClr val="333333"/>
                </a:solidFill>
                <a:latin typeface="Helvetica" panose="020B0604020202020204" pitchFamily="34" charset="0"/>
              </a:rPr>
              <a:t>(350;4)</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concerned with </a:t>
            </a:r>
            <a:r>
              <a:rPr lang="en-US" sz="1400" dirty="0" err="1">
                <a:solidFill>
                  <a:srgbClr val="FFFFFF"/>
                </a:solidFill>
                <a:latin typeface="Helvetica" panose="020B0604020202020204" pitchFamily="34" charset="0"/>
              </a:rPr>
              <a:t>superadministration</a:t>
            </a:r>
            <a:r>
              <a:rPr lang="en-US" sz="1400" dirty="0">
                <a:solidFill>
                  <a:srgbClr val="FFFFFF"/>
                </a:solidFill>
                <a:latin typeface="Helvetica" panose="020B0604020202020204" pitchFamily="34" charset="0"/>
              </a:rPr>
              <a:t> of master universe </a:t>
            </a:r>
            <a:r>
              <a:rPr lang="en-US" sz="1400" dirty="0">
                <a:solidFill>
                  <a:srgbClr val="FFFF99"/>
                </a:solidFill>
                <a:latin typeface="Helvetica" panose="020B0604020202020204" pitchFamily="34" charset="0"/>
                <a:hlinkClick r:id="rId7"/>
              </a:rPr>
              <a:t>31:8.2</a:t>
            </a:r>
            <a:r>
              <a:rPr lang="en-US" sz="1400" dirty="0">
                <a:solidFill>
                  <a:srgbClr val="333333"/>
                </a:solidFill>
                <a:latin typeface="Helvetica" panose="020B0604020202020204" pitchFamily="34" charset="0"/>
              </a:rPr>
              <a:t>(350;5)</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have nothing to do with </a:t>
            </a:r>
            <a:r>
              <a:rPr lang="en-US" sz="1400" dirty="0" err="1">
                <a:solidFill>
                  <a:srgbClr val="FFFFFF"/>
                </a:solidFill>
                <a:latin typeface="Helvetica" panose="020B0604020202020204" pitchFamily="34" charset="0"/>
              </a:rPr>
              <a:t>superuniverses</a:t>
            </a:r>
            <a:r>
              <a:rPr lang="en-US" sz="1400" dirty="0">
                <a:solidFill>
                  <a:srgbClr val="FFFFFF"/>
                </a:solidFill>
                <a:latin typeface="Helvetica" panose="020B0604020202020204" pitchFamily="34" charset="0"/>
              </a:rPr>
              <a:t> or </a:t>
            </a:r>
            <a:r>
              <a:rPr lang="en-US" sz="1400" dirty="0" err="1">
                <a:solidFill>
                  <a:srgbClr val="FFFFFF"/>
                </a:solidFill>
                <a:latin typeface="Helvetica" panose="020B0604020202020204" pitchFamily="34" charset="0"/>
              </a:rPr>
              <a:t>Havona</a:t>
            </a:r>
            <a:r>
              <a:rPr lang="en-US" sz="1400" dirty="0">
                <a:solidFill>
                  <a:srgbClr val="FFFFFF"/>
                </a:solidFill>
                <a:latin typeface="Helvetica" panose="020B0604020202020204" pitchFamily="34" charset="0"/>
              </a:rPr>
              <a:t> </a:t>
            </a:r>
            <a:r>
              <a:rPr lang="en-US" sz="1400" dirty="0">
                <a:solidFill>
                  <a:srgbClr val="FFFF99"/>
                </a:solidFill>
                <a:latin typeface="Helvetica" panose="020B0604020202020204" pitchFamily="34" charset="0"/>
                <a:hlinkClick r:id="rId7"/>
              </a:rPr>
              <a:t>31:8.2</a:t>
            </a:r>
            <a:r>
              <a:rPr lang="en-US" sz="1400" dirty="0">
                <a:solidFill>
                  <a:srgbClr val="333333"/>
                </a:solidFill>
                <a:latin typeface="Helvetica" panose="020B0604020202020204" pitchFamily="34" charset="0"/>
              </a:rPr>
              <a:t>(350;5)</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in Paradise classification </a:t>
            </a:r>
            <a:r>
              <a:rPr lang="en-US" sz="1400" dirty="0">
                <a:solidFill>
                  <a:srgbClr val="FFFF99"/>
                </a:solidFill>
                <a:latin typeface="Helvetica" panose="020B0604020202020204" pitchFamily="34" charset="0"/>
                <a:hlinkClick r:id="rId8"/>
              </a:rPr>
              <a:t>30:1.92-15</a:t>
            </a:r>
            <a:r>
              <a:rPr lang="en-US" sz="1400" dirty="0">
                <a:solidFill>
                  <a:srgbClr val="333333"/>
                </a:solidFill>
                <a:latin typeface="Helvetica" panose="020B0604020202020204" pitchFamily="34" charset="0"/>
              </a:rPr>
              <a:t>(332;5)</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may take place of </a:t>
            </a:r>
            <a:r>
              <a:rPr lang="en-US" sz="1400" dirty="0" err="1">
                <a:solidFill>
                  <a:srgbClr val="FFFFFF"/>
                </a:solidFill>
                <a:latin typeface="Helvetica" panose="020B0604020202020204" pitchFamily="34" charset="0"/>
              </a:rPr>
              <a:t>finaliters</a:t>
            </a:r>
            <a:r>
              <a:rPr lang="en-US" sz="1400" dirty="0">
                <a:solidFill>
                  <a:srgbClr val="FFFFFF"/>
                </a:solidFill>
                <a:latin typeface="Helvetica" panose="020B0604020202020204" pitchFamily="34" charset="0"/>
              </a:rPr>
              <a:t> on worlds in light and life in next universe age </a:t>
            </a:r>
            <a:r>
              <a:rPr lang="en-US" sz="1400" dirty="0">
                <a:solidFill>
                  <a:srgbClr val="FFFF99"/>
                </a:solidFill>
                <a:latin typeface="Helvetica" panose="020B0604020202020204" pitchFamily="34" charset="0"/>
                <a:hlinkClick r:id="rId5"/>
              </a:rPr>
              <a:t>55:4.31,16</a:t>
            </a:r>
            <a:r>
              <a:rPr lang="en-US" sz="1400" dirty="0">
                <a:solidFill>
                  <a:srgbClr val="333333"/>
                </a:solidFill>
                <a:latin typeface="Helvetica" panose="020B0604020202020204" pitchFamily="34" charset="0"/>
              </a:rPr>
              <a:t>(627;5)</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neither Creators nor creatures; ever loyal; eventuated, not created </a:t>
            </a:r>
            <a:r>
              <a:rPr lang="en-US" sz="1400" dirty="0">
                <a:solidFill>
                  <a:srgbClr val="FFFF99"/>
                </a:solidFill>
                <a:latin typeface="Helvetica" panose="020B0604020202020204" pitchFamily="34" charset="0"/>
                <a:hlinkClick r:id="rId4"/>
              </a:rPr>
              <a:t>0:1.12</a:t>
            </a:r>
            <a:r>
              <a:rPr lang="en-US" sz="1400" dirty="0">
                <a:solidFill>
                  <a:srgbClr val="333333"/>
                </a:solidFill>
                <a:latin typeface="Helvetica" panose="020B0604020202020204" pitchFamily="34" charset="0"/>
              </a:rPr>
              <a:t>(2;1)</a:t>
            </a:r>
            <a:r>
              <a:rPr lang="en-US" sz="1400" dirty="0">
                <a:solidFill>
                  <a:srgbClr val="FFFFFF"/>
                </a:solidFill>
                <a:latin typeface="Helvetica" panose="020B0604020202020204" pitchFamily="34" charset="0"/>
              </a:rPr>
              <a:t>, </a:t>
            </a:r>
            <a:r>
              <a:rPr lang="en-US" sz="1400" dirty="0">
                <a:solidFill>
                  <a:srgbClr val="FFFF99"/>
                </a:solidFill>
                <a:latin typeface="Helvetica" panose="020B0604020202020204" pitchFamily="34" charset="0"/>
                <a:hlinkClick r:id="rId8"/>
              </a:rPr>
              <a:t>30:1.92-15</a:t>
            </a:r>
            <a:r>
              <a:rPr lang="en-US" sz="1400" dirty="0">
                <a:solidFill>
                  <a:srgbClr val="333333"/>
                </a:solidFill>
                <a:latin typeface="Helvetica" panose="020B0604020202020204" pitchFamily="34" charset="0"/>
              </a:rPr>
              <a:t>(332;5)</a:t>
            </a:r>
            <a:r>
              <a:rPr lang="en-US" sz="1400" dirty="0">
                <a:solidFill>
                  <a:srgbClr val="FFFFFF"/>
                </a:solidFill>
                <a:latin typeface="Helvetica" panose="020B0604020202020204" pitchFamily="34" charset="0"/>
              </a:rPr>
              <a:t>, </a:t>
            </a:r>
            <a:r>
              <a:rPr lang="en-US" sz="1400" dirty="0">
                <a:solidFill>
                  <a:srgbClr val="FFFF99"/>
                </a:solidFill>
                <a:latin typeface="Helvetica" panose="020B0604020202020204" pitchFamily="34" charset="0"/>
                <a:hlinkClick r:id="rId9"/>
              </a:rPr>
              <a:t>31:8.3</a:t>
            </a:r>
            <a:r>
              <a:rPr lang="en-US" sz="1400" dirty="0">
                <a:solidFill>
                  <a:srgbClr val="333333"/>
                </a:solidFill>
                <a:latin typeface="Helvetica" panose="020B0604020202020204" pitchFamily="34" charset="0"/>
              </a:rPr>
              <a:t>(350;6)</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orders </a:t>
            </a:r>
            <a:r>
              <a:rPr lang="en-US" sz="1400" dirty="0">
                <a:solidFill>
                  <a:srgbClr val="FFFF99"/>
                </a:solidFill>
                <a:latin typeface="Helvetica" panose="020B0604020202020204" pitchFamily="34" charset="0"/>
                <a:hlinkClick r:id="rId10"/>
              </a:rPr>
              <a:t>30:1.93</a:t>
            </a:r>
            <a:r>
              <a:rPr lang="en-US" sz="1400" dirty="0">
                <a:solidFill>
                  <a:srgbClr val="333333"/>
                </a:solidFill>
                <a:latin typeface="Helvetica" panose="020B0604020202020204" pitchFamily="34" charset="0"/>
              </a:rPr>
              <a:t>(333;1)</a:t>
            </a:r>
            <a:endParaRPr lang="en-US" sz="1400" dirty="0">
              <a:solidFill>
                <a:srgbClr val="FFFFFF"/>
              </a:solidFill>
              <a:latin typeface="Helvetica" panose="020B0604020202020204" pitchFamily="34" charset="0"/>
            </a:endParaRPr>
          </a:p>
          <a:p>
            <a:r>
              <a:rPr lang="en-US" sz="1400" dirty="0">
                <a:solidFill>
                  <a:srgbClr val="FFFF99"/>
                </a:solidFill>
                <a:latin typeface="Helvetica" panose="020B0604020202020204" pitchFamily="34" charset="0"/>
                <a:hlinkClick r:id="rId11"/>
              </a:rPr>
              <a:t>Architects of the Master Universe</a:t>
            </a:r>
            <a:r>
              <a:rPr lang="en-US" sz="1400" dirty="0">
                <a:solidFill>
                  <a:srgbClr val="FFFFFF"/>
                </a:solidFill>
                <a:latin typeface="Helvetica" panose="020B0604020202020204" pitchFamily="34" charset="0"/>
              </a:rPr>
              <a:t> </a:t>
            </a:r>
            <a:r>
              <a:rPr lang="en-US" sz="1400" i="1" dirty="0">
                <a:solidFill>
                  <a:srgbClr val="FFFFFF"/>
                </a:solidFill>
                <a:latin typeface="Helvetica" panose="020B0604020202020204" pitchFamily="34" charset="0"/>
              </a:rPr>
              <a:t>q.v.</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Associate Transcendental Master Force Organizers </a:t>
            </a:r>
            <a:r>
              <a:rPr lang="en-US" sz="1400" dirty="0">
                <a:solidFill>
                  <a:srgbClr val="FFFF99"/>
                </a:solidFill>
                <a:latin typeface="Helvetica" panose="020B0604020202020204" pitchFamily="34" charset="0"/>
                <a:hlinkClick r:id="rId12"/>
              </a:rPr>
              <a:t>29:5sec</a:t>
            </a:r>
            <a:r>
              <a:rPr lang="en-US" sz="1400" dirty="0">
                <a:solidFill>
                  <a:srgbClr val="333333"/>
                </a:solidFill>
                <a:latin typeface="Helvetica" panose="020B0604020202020204" pitchFamily="34" charset="0"/>
              </a:rPr>
              <a:t>(329;1)</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Primary Eventuated Master Force Organizers </a:t>
            </a:r>
            <a:r>
              <a:rPr lang="en-US" sz="1400" dirty="0">
                <a:solidFill>
                  <a:srgbClr val="FFFF99"/>
                </a:solidFill>
                <a:latin typeface="Helvetica" panose="020B0604020202020204" pitchFamily="34" charset="0"/>
                <a:hlinkClick r:id="rId12"/>
              </a:rPr>
              <a:t>29:5sec</a:t>
            </a:r>
            <a:r>
              <a:rPr lang="en-US" sz="1400" dirty="0">
                <a:solidFill>
                  <a:srgbClr val="333333"/>
                </a:solidFill>
                <a:latin typeface="Helvetica" panose="020B0604020202020204" pitchFamily="34" charset="0"/>
              </a:rPr>
              <a:t>(329;1)</a:t>
            </a:r>
            <a:endParaRPr lang="en-US" sz="1400" dirty="0">
              <a:solidFill>
                <a:srgbClr val="FFFFFF"/>
              </a:solidFill>
              <a:latin typeface="Helvetica" panose="020B0604020202020204" pitchFamily="34" charset="0"/>
            </a:endParaRPr>
          </a:p>
          <a:p>
            <a:r>
              <a:rPr lang="en-US" sz="1400" dirty="0">
                <a:solidFill>
                  <a:srgbClr val="FFFF99"/>
                </a:solidFill>
                <a:latin typeface="Helvetica" panose="020B0604020202020204" pitchFamily="34" charset="0"/>
                <a:hlinkClick r:id="rId13"/>
              </a:rPr>
              <a:t>Transcendental Recorders</a:t>
            </a:r>
            <a:r>
              <a:rPr lang="en-US" sz="1400" dirty="0">
                <a:solidFill>
                  <a:srgbClr val="FFFFFF"/>
                </a:solidFill>
                <a:latin typeface="Helvetica" panose="020B0604020202020204" pitchFamily="34" charset="0"/>
              </a:rPr>
              <a:t> </a:t>
            </a:r>
            <a:r>
              <a:rPr lang="en-US" sz="1400" i="1" dirty="0">
                <a:solidFill>
                  <a:srgbClr val="FFFFFF"/>
                </a:solidFill>
                <a:latin typeface="Helvetica" panose="020B0604020202020204" pitchFamily="34" charset="0"/>
              </a:rPr>
              <a:t>q.v.</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Paradise arrivals fraternize with </a:t>
            </a:r>
            <a:r>
              <a:rPr lang="en-US" sz="1400" dirty="0">
                <a:solidFill>
                  <a:srgbClr val="FFFF99"/>
                </a:solidFill>
                <a:latin typeface="Helvetica" panose="020B0604020202020204" pitchFamily="34" charset="0"/>
                <a:hlinkClick r:id="rId14"/>
              </a:rPr>
              <a:t>27:2.3</a:t>
            </a:r>
            <a:r>
              <a:rPr lang="en-US" sz="1400" dirty="0">
                <a:solidFill>
                  <a:srgbClr val="333333"/>
                </a:solidFill>
                <a:latin typeface="Helvetica" panose="020B0604020202020204" pitchFamily="34" charset="0"/>
              </a:rPr>
              <a:t>(300;3)</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process of eventuation </a:t>
            </a:r>
            <a:r>
              <a:rPr lang="en-US" sz="1400" dirty="0">
                <a:solidFill>
                  <a:srgbClr val="FFFF99"/>
                </a:solidFill>
                <a:latin typeface="Helvetica" panose="020B0604020202020204" pitchFamily="34" charset="0"/>
                <a:hlinkClick r:id="rId8"/>
              </a:rPr>
              <a:t>30:1.92-16</a:t>
            </a:r>
            <a:r>
              <a:rPr lang="en-US" sz="1400" dirty="0">
                <a:solidFill>
                  <a:srgbClr val="333333"/>
                </a:solidFill>
                <a:latin typeface="Helvetica" panose="020B0604020202020204" pitchFamily="34" charset="0"/>
              </a:rPr>
              <a:t>(332;5)</a:t>
            </a:r>
            <a:r>
              <a:rPr lang="en-US" sz="1400" dirty="0">
                <a:solidFill>
                  <a:srgbClr val="FFFFFF"/>
                </a:solidFill>
                <a:latin typeface="Helvetica" panose="020B0604020202020204" pitchFamily="34" charset="0"/>
              </a:rPr>
              <a:t>, </a:t>
            </a:r>
            <a:r>
              <a:rPr lang="en-US" sz="1400" dirty="0">
                <a:solidFill>
                  <a:srgbClr val="FFFF99"/>
                </a:solidFill>
                <a:latin typeface="Helvetica" panose="020B0604020202020204" pitchFamily="34" charset="0"/>
                <a:hlinkClick r:id="rId9"/>
              </a:rPr>
              <a:t>31:8.3</a:t>
            </a:r>
            <a:r>
              <a:rPr lang="en-US" sz="1400" dirty="0">
                <a:solidFill>
                  <a:srgbClr val="333333"/>
                </a:solidFill>
                <a:latin typeface="Helvetica" panose="020B0604020202020204" pitchFamily="34" charset="0"/>
              </a:rPr>
              <a:t>(350;6)</a:t>
            </a:r>
            <a:r>
              <a:rPr lang="en-US" sz="1400" dirty="0">
                <a:solidFill>
                  <a:srgbClr val="FFFFFF"/>
                </a:solidFill>
                <a:latin typeface="Helvetica" panose="020B0604020202020204" pitchFamily="34" charset="0"/>
              </a:rPr>
              <a:t>, </a:t>
            </a:r>
            <a:r>
              <a:rPr lang="en-US" sz="1400" dirty="0">
                <a:solidFill>
                  <a:srgbClr val="FFFF99"/>
                </a:solidFill>
                <a:latin typeface="Helvetica" panose="020B0604020202020204" pitchFamily="34" charset="0"/>
                <a:hlinkClick r:id="rId15"/>
              </a:rPr>
              <a:t>31:9.10</a:t>
            </a:r>
            <a:r>
              <a:rPr lang="en-US" sz="1400" dirty="0">
                <a:solidFill>
                  <a:srgbClr val="333333"/>
                </a:solidFill>
                <a:latin typeface="Helvetica" panose="020B0604020202020204" pitchFamily="34" charset="0"/>
              </a:rPr>
              <a:t>(352;3)</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relationship with Solitary Messengers and Inspired Trinity Spirits </a:t>
            </a:r>
            <a:r>
              <a:rPr lang="en-US" sz="1400" dirty="0">
                <a:solidFill>
                  <a:srgbClr val="FFFF99"/>
                </a:solidFill>
                <a:latin typeface="Helvetica" panose="020B0604020202020204" pitchFamily="34" charset="0"/>
                <a:hlinkClick r:id="rId16"/>
              </a:rPr>
              <a:t>31:9.13</a:t>
            </a:r>
            <a:r>
              <a:rPr lang="en-US" sz="1400" dirty="0">
                <a:solidFill>
                  <a:srgbClr val="333333"/>
                </a:solidFill>
                <a:latin typeface="Helvetica" panose="020B0604020202020204" pitchFamily="34" charset="0"/>
              </a:rPr>
              <a:t>(352;6)</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senior Architect of Master Universe is chief of </a:t>
            </a:r>
            <a:r>
              <a:rPr lang="en-US" sz="1400" dirty="0">
                <a:solidFill>
                  <a:srgbClr val="FFFF99"/>
                </a:solidFill>
                <a:latin typeface="Helvetica" panose="020B0604020202020204" pitchFamily="34" charset="0"/>
                <a:hlinkClick r:id="rId17"/>
              </a:rPr>
              <a:t>31:8.4</a:t>
            </a:r>
            <a:r>
              <a:rPr lang="en-US" sz="1400" dirty="0">
                <a:solidFill>
                  <a:srgbClr val="333333"/>
                </a:solidFill>
                <a:latin typeface="Helvetica" panose="020B0604020202020204" pitchFamily="34" charset="0"/>
              </a:rPr>
              <a:t>(351;1)</a:t>
            </a:r>
            <a:r>
              <a:rPr lang="en-US" sz="1400" dirty="0">
                <a:solidFill>
                  <a:srgbClr val="FFFFFF"/>
                </a:solidFill>
                <a:latin typeface="Helvetica" panose="020B0604020202020204" pitchFamily="34" charset="0"/>
              </a:rPr>
              <a:t>, </a:t>
            </a:r>
            <a:r>
              <a:rPr lang="en-US" sz="1400" dirty="0">
                <a:solidFill>
                  <a:srgbClr val="FFFF99"/>
                </a:solidFill>
                <a:latin typeface="Helvetica" panose="020B0604020202020204" pitchFamily="34" charset="0"/>
                <a:hlinkClick r:id="rId18"/>
              </a:rPr>
              <a:t>31:9.1</a:t>
            </a:r>
            <a:r>
              <a:rPr lang="en-US" sz="1400" dirty="0">
                <a:solidFill>
                  <a:srgbClr val="333333"/>
                </a:solidFill>
                <a:latin typeface="Helvetica" panose="020B0604020202020204" pitchFamily="34" charset="0"/>
              </a:rPr>
              <a:t>(351;2)</a:t>
            </a:r>
            <a:endParaRPr lang="en-US" sz="1400" dirty="0">
              <a:solidFill>
                <a:srgbClr val="FFFFFF"/>
              </a:solidFill>
              <a:latin typeface="Helvetica" panose="020B0604020202020204" pitchFamily="34" charset="0"/>
            </a:endParaRPr>
          </a:p>
          <a:p>
            <a:r>
              <a:rPr lang="en-US" sz="1400" dirty="0">
                <a:solidFill>
                  <a:srgbClr val="FFFFFF"/>
                </a:solidFill>
                <a:latin typeface="Helvetica" panose="020B0604020202020204" pitchFamily="34" charset="0"/>
              </a:rPr>
              <a:t>subject to God the Ultimate </a:t>
            </a:r>
            <a:r>
              <a:rPr lang="en-US" sz="1400" dirty="0">
                <a:solidFill>
                  <a:srgbClr val="FFFF99"/>
                </a:solidFill>
                <a:latin typeface="Helvetica" panose="020B0604020202020204" pitchFamily="34" charset="0"/>
                <a:hlinkClick r:id="rId9"/>
              </a:rPr>
              <a:t>31:8.3</a:t>
            </a:r>
            <a:r>
              <a:rPr lang="en-US" sz="1400" dirty="0">
                <a:solidFill>
                  <a:srgbClr val="333333"/>
                </a:solidFill>
                <a:latin typeface="Helvetica" panose="020B0604020202020204" pitchFamily="34" charset="0"/>
              </a:rPr>
              <a:t>(350;6)</a:t>
            </a:r>
            <a:endParaRPr lang="en-US" sz="1400" b="0" i="0" dirty="0">
              <a:solidFill>
                <a:srgbClr val="FFFFFF"/>
              </a:solidFill>
              <a:effectLst/>
              <a:latin typeface="Helvetica" panose="020B0604020202020204" pitchFamily="34" charset="0"/>
            </a:endParaRPr>
          </a:p>
        </p:txBody>
      </p:sp>
    </p:spTree>
    <p:extLst>
      <p:ext uri="{BB962C8B-B14F-4D97-AF65-F5344CB8AC3E}">
        <p14:creationId xmlns:p14="http://schemas.microsoft.com/office/powerpoint/2010/main" val="40953533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105:7.2</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(1159.7)</a:t>
            </a:r>
            <a:r>
              <a:rPr lang="en-US" dirty="0">
                <a:solidFill>
                  <a:srgbClr val="FFFFFF"/>
                </a:solidFill>
                <a:latin typeface="Helvetica" panose="020B0604020202020204" pitchFamily="34" charset="0"/>
              </a:rPr>
              <a:t> That which is transcendental is not necessarily </a:t>
            </a:r>
            <a:r>
              <a:rPr lang="en-US" dirty="0" err="1">
                <a:solidFill>
                  <a:srgbClr val="FFFFFF"/>
                </a:solidFill>
                <a:latin typeface="Helvetica" panose="020B0604020202020204" pitchFamily="34" charset="0"/>
              </a:rPr>
              <a:t>nondevelopmental</a:t>
            </a:r>
            <a:r>
              <a:rPr lang="en-US" dirty="0">
                <a:solidFill>
                  <a:srgbClr val="FFFFFF"/>
                </a:solidFill>
                <a:latin typeface="Helvetica" panose="020B0604020202020204" pitchFamily="34" charset="0"/>
              </a:rPr>
              <a:t>, but it is </a:t>
            </a:r>
            <a:r>
              <a:rPr lang="en-US" dirty="0" err="1">
                <a:solidFill>
                  <a:srgbClr val="FFFFFF"/>
                </a:solidFill>
                <a:latin typeface="Helvetica" panose="020B0604020202020204" pitchFamily="34" charset="0"/>
              </a:rPr>
              <a:t>superevolutional</a:t>
            </a:r>
            <a:r>
              <a:rPr lang="en-US" dirty="0">
                <a:solidFill>
                  <a:srgbClr val="FFFFFF"/>
                </a:solidFill>
                <a:latin typeface="Helvetica" panose="020B0604020202020204" pitchFamily="34" charset="0"/>
              </a:rPr>
              <a:t> in the finite sense; neither is it nonexperiential, but it is </a:t>
            </a:r>
            <a:r>
              <a:rPr lang="en-US" dirty="0" err="1">
                <a:solidFill>
                  <a:srgbClr val="FFFFFF"/>
                </a:solidFill>
                <a:latin typeface="Helvetica" panose="020B0604020202020204" pitchFamily="34" charset="0"/>
              </a:rPr>
              <a:t>superexperience</a:t>
            </a:r>
            <a:r>
              <a:rPr lang="en-US" dirty="0">
                <a:solidFill>
                  <a:srgbClr val="FFFFFF"/>
                </a:solidFill>
                <a:latin typeface="Helvetica" panose="020B0604020202020204" pitchFamily="34" charset="0"/>
              </a:rPr>
              <a:t> as such is meaningful to creatures. Perhaps the best illustration of such a paradox is the central universe of perfection: It is hardly absolute—only the </a:t>
            </a:r>
            <a:r>
              <a:rPr lang="en-US" dirty="0">
                <a:solidFill>
                  <a:srgbClr val="FFFF99"/>
                </a:solidFill>
                <a:latin typeface="Helvetica" panose="020B0604020202020204" pitchFamily="34" charset="0"/>
                <a:hlinkClick r:id="rId2"/>
              </a:rPr>
              <a:t>Paradise</a:t>
            </a:r>
            <a:r>
              <a:rPr lang="en-US" dirty="0">
                <a:solidFill>
                  <a:srgbClr val="FFFFFF"/>
                </a:solidFill>
                <a:latin typeface="Helvetica" panose="020B0604020202020204" pitchFamily="34" charset="0"/>
              </a:rPr>
              <a:t> Isle is truly absolute in the " materialized " sense. Neither is it a finite evolutionary creation as are the </a:t>
            </a:r>
            <a:r>
              <a:rPr lang="en-US" dirty="0">
                <a:solidFill>
                  <a:srgbClr val="FFFF99"/>
                </a:solidFill>
                <a:latin typeface="Helvetica" panose="020B0604020202020204" pitchFamily="34" charset="0"/>
                <a:hlinkClick r:id="rId3"/>
              </a:rPr>
              <a:t>seven </a:t>
            </a:r>
            <a:r>
              <a:rPr lang="en-US" dirty="0" err="1">
                <a:solidFill>
                  <a:srgbClr val="FFFF99"/>
                </a:solidFill>
                <a:latin typeface="Helvetica" panose="020B0604020202020204" pitchFamily="34" charset="0"/>
                <a:hlinkClick r:id="rId3"/>
              </a:rPr>
              <a:t>superuniverses</a:t>
            </a:r>
            <a:r>
              <a:rPr lang="en-US" dirty="0">
                <a:solidFill>
                  <a:srgbClr val="FFFF99"/>
                </a:solidFill>
                <a:latin typeface="Helvetica" panose="020B0604020202020204" pitchFamily="34" charset="0"/>
                <a:hlinkClick r:id="rId3"/>
              </a:rPr>
              <a:t>.</a:t>
            </a:r>
            <a:r>
              <a:rPr lang="en-US" dirty="0">
                <a:solidFill>
                  <a:srgbClr val="FFFFFF"/>
                </a:solidFill>
                <a:latin typeface="Helvetica" panose="020B0604020202020204" pitchFamily="34" charset="0"/>
              </a:rPr>
              <a:t> </a:t>
            </a:r>
            <a:r>
              <a:rPr lang="en-US" dirty="0" err="1">
                <a:solidFill>
                  <a:srgbClr val="FFFF99"/>
                </a:solidFill>
                <a:latin typeface="Helvetica" panose="020B0604020202020204" pitchFamily="34" charset="0"/>
                <a:hlinkClick r:id="rId4"/>
              </a:rPr>
              <a:t>Havona</a:t>
            </a:r>
            <a:r>
              <a:rPr lang="en-US" dirty="0">
                <a:solidFill>
                  <a:srgbClr val="FFFFFF"/>
                </a:solidFill>
                <a:latin typeface="Helvetica" panose="020B0604020202020204" pitchFamily="34" charset="0"/>
              </a:rPr>
              <a:t> is eternal but not changeless in the sense of being a universe of nongrowth. It is inhabited by creatures (</a:t>
            </a:r>
            <a:r>
              <a:rPr lang="en-US" dirty="0" err="1">
                <a:solidFill>
                  <a:srgbClr val="FFFFFF"/>
                </a:solidFill>
                <a:latin typeface="Helvetica" panose="020B0604020202020204" pitchFamily="34" charset="0"/>
              </a:rPr>
              <a:t>Havona</a:t>
            </a:r>
            <a:r>
              <a:rPr lang="en-US" dirty="0">
                <a:solidFill>
                  <a:srgbClr val="FFFFFF"/>
                </a:solidFill>
                <a:latin typeface="Helvetica" panose="020B0604020202020204" pitchFamily="34" charset="0"/>
              </a:rPr>
              <a:t> natives) who never were actually created, for they are eternally existent. </a:t>
            </a:r>
            <a:r>
              <a:rPr lang="en-US" dirty="0" err="1">
                <a:solidFill>
                  <a:srgbClr val="FFFFFF"/>
                </a:solidFill>
                <a:latin typeface="Helvetica" panose="020B0604020202020204" pitchFamily="34" charset="0"/>
              </a:rPr>
              <a:t>Havona</a:t>
            </a:r>
            <a:r>
              <a:rPr lang="en-US" dirty="0">
                <a:solidFill>
                  <a:srgbClr val="FFFFFF"/>
                </a:solidFill>
                <a:latin typeface="Helvetica" panose="020B0604020202020204" pitchFamily="34" charset="0"/>
              </a:rPr>
              <a:t> thus illustrates something which is not exactly finite nor yet absolute. </a:t>
            </a:r>
            <a:r>
              <a:rPr lang="en-US" dirty="0" err="1">
                <a:solidFill>
                  <a:srgbClr val="FFFFFF"/>
                </a:solidFill>
                <a:latin typeface="Helvetica" panose="020B0604020202020204" pitchFamily="34" charset="0"/>
              </a:rPr>
              <a:t>Havona</a:t>
            </a:r>
            <a:r>
              <a:rPr lang="en-US" dirty="0">
                <a:solidFill>
                  <a:srgbClr val="FFFFFF"/>
                </a:solidFill>
                <a:latin typeface="Helvetica" panose="020B0604020202020204" pitchFamily="34" charset="0"/>
              </a:rPr>
              <a:t> further acts as a buffer between absolute Paradise and finite creations, still further illustrating the function of transcendentals. But </a:t>
            </a:r>
            <a:r>
              <a:rPr lang="en-US" dirty="0" err="1">
                <a:solidFill>
                  <a:srgbClr val="FFFFFF"/>
                </a:solidFill>
                <a:latin typeface="Helvetica" panose="020B0604020202020204" pitchFamily="34" charset="0"/>
              </a:rPr>
              <a:t>Havona</a:t>
            </a:r>
            <a:r>
              <a:rPr lang="en-US" dirty="0">
                <a:solidFill>
                  <a:srgbClr val="FFFFFF"/>
                </a:solidFill>
                <a:latin typeface="Helvetica" panose="020B0604020202020204" pitchFamily="34" charset="0"/>
              </a:rPr>
              <a:t> itself is not a transcendental—it is </a:t>
            </a:r>
            <a:r>
              <a:rPr lang="en-US" dirty="0" err="1">
                <a:solidFill>
                  <a:srgbClr val="FFFFFF"/>
                </a:solidFill>
                <a:latin typeface="Helvetica" panose="020B0604020202020204" pitchFamily="34" charset="0"/>
              </a:rPr>
              <a:t>Havona</a:t>
            </a:r>
            <a:r>
              <a:rPr lang="en-US" dirty="0">
                <a:solidFill>
                  <a:srgbClr val="FFFFFF"/>
                </a:solidFill>
                <a:latin typeface="Helvetica" panose="020B0604020202020204" pitchFamily="34" charset="0"/>
              </a:rPr>
              <a:t>.</a:t>
            </a:r>
            <a:endParaRPr lang="en-US" dirty="0"/>
          </a:p>
        </p:txBody>
      </p:sp>
    </p:spTree>
    <p:extLst>
      <p:ext uri="{BB962C8B-B14F-4D97-AF65-F5344CB8AC3E}">
        <p14:creationId xmlns:p14="http://schemas.microsoft.com/office/powerpoint/2010/main" val="24251512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pPr marL="0" indent="0">
              <a:buNone/>
            </a:pPr>
            <a:r>
              <a:rPr lang="en-US" baseline="30000" dirty="0">
                <a:solidFill>
                  <a:srgbClr val="FFFF00"/>
                </a:solidFill>
                <a:latin typeface="Helvetica" panose="020B0604020202020204" pitchFamily="34" charset="0"/>
              </a:rPr>
              <a:t>105:7.3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(1160.1)</a:t>
            </a:r>
            <a:r>
              <a:rPr lang="en-US" dirty="0">
                <a:solidFill>
                  <a:srgbClr val="FFFFFF"/>
                </a:solidFill>
                <a:latin typeface="Helvetica" panose="020B0604020202020204" pitchFamily="34" charset="0"/>
              </a:rPr>
              <a:t> As the Supreme is associated with finites, so the </a:t>
            </a:r>
            <a:r>
              <a:rPr lang="en-US" dirty="0">
                <a:solidFill>
                  <a:srgbClr val="FFFF99"/>
                </a:solidFill>
                <a:latin typeface="Helvetica" panose="020B0604020202020204" pitchFamily="34" charset="0"/>
                <a:hlinkClick r:id="rId2"/>
              </a:rPr>
              <a:t>Ultimate</a:t>
            </a:r>
            <a:r>
              <a:rPr lang="en-US" dirty="0">
                <a:solidFill>
                  <a:srgbClr val="FFFFFF"/>
                </a:solidFill>
                <a:latin typeface="Helvetica" panose="020B0604020202020204" pitchFamily="34" charset="0"/>
              </a:rPr>
              <a:t> is identified with transcendentals. But though we thus compare Supreme and Ultimate, they differ by something more than degree; the difference is also a matter of quality. The Ultimate is something more than a super-Supreme projected on the </a:t>
            </a:r>
            <a:r>
              <a:rPr lang="en-US" dirty="0">
                <a:solidFill>
                  <a:srgbClr val="FFFF99"/>
                </a:solidFill>
                <a:latin typeface="Helvetica" panose="020B0604020202020204" pitchFamily="34" charset="0"/>
                <a:hlinkClick r:id="rId3"/>
              </a:rPr>
              <a:t>transcendental level.</a:t>
            </a:r>
            <a:r>
              <a:rPr lang="en-US" dirty="0">
                <a:solidFill>
                  <a:srgbClr val="FFFFFF"/>
                </a:solidFill>
                <a:latin typeface="Helvetica" panose="020B0604020202020204" pitchFamily="34" charset="0"/>
              </a:rPr>
              <a:t> The Ultimate is all of that, but more: The Ultimate is an </a:t>
            </a:r>
            <a:r>
              <a:rPr lang="en-US" dirty="0">
                <a:solidFill>
                  <a:srgbClr val="FFFF99"/>
                </a:solidFill>
                <a:latin typeface="Helvetica" panose="020B0604020202020204" pitchFamily="34" charset="0"/>
                <a:hlinkClick r:id="rId4"/>
              </a:rPr>
              <a:t>eventuation</a:t>
            </a:r>
            <a:r>
              <a:rPr lang="en-US" dirty="0">
                <a:solidFill>
                  <a:srgbClr val="FFFFFF"/>
                </a:solidFill>
                <a:latin typeface="Helvetica" panose="020B0604020202020204" pitchFamily="34" charset="0"/>
              </a:rPr>
              <a:t> of new </a:t>
            </a:r>
            <a:r>
              <a:rPr lang="en-US" dirty="0">
                <a:solidFill>
                  <a:srgbClr val="FFFF99"/>
                </a:solidFill>
                <a:latin typeface="Helvetica" panose="020B0604020202020204" pitchFamily="34" charset="0"/>
                <a:hlinkClick r:id="rId5"/>
              </a:rPr>
              <a:t>Deity</a:t>
            </a:r>
            <a:r>
              <a:rPr lang="en-US" dirty="0">
                <a:solidFill>
                  <a:srgbClr val="FFFFFF"/>
                </a:solidFill>
                <a:latin typeface="Helvetica" panose="020B0604020202020204" pitchFamily="34" charset="0"/>
              </a:rPr>
              <a:t> realities, the qualification of new phases of the theretofore unqualified.</a:t>
            </a:r>
            <a:endParaRPr lang="en-US" dirty="0"/>
          </a:p>
        </p:txBody>
      </p:sp>
    </p:spTree>
    <p:extLst>
      <p:ext uri="{BB962C8B-B14F-4D97-AF65-F5344CB8AC3E}">
        <p14:creationId xmlns:p14="http://schemas.microsoft.com/office/powerpoint/2010/main" val="34063675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32BCEA2-C6B6-47C4-B0E7-B70071C97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742" y="0"/>
            <a:ext cx="8860516" cy="6858000"/>
          </a:xfrm>
          <a:prstGeom prst="rect">
            <a:avLst/>
          </a:prstGeom>
        </p:spPr>
      </p:pic>
    </p:spTree>
    <p:extLst>
      <p:ext uri="{BB962C8B-B14F-4D97-AF65-F5344CB8AC3E}">
        <p14:creationId xmlns:p14="http://schemas.microsoft.com/office/powerpoint/2010/main" val="12329257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8D59D80-F196-4D6A-816E-EE3A1FBE6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5392"/>
            <a:ext cx="9144000" cy="5227215"/>
          </a:xfrm>
          <a:prstGeom prst="rect">
            <a:avLst/>
          </a:prstGeom>
        </p:spPr>
      </p:pic>
    </p:spTree>
    <p:extLst>
      <p:ext uri="{BB962C8B-B14F-4D97-AF65-F5344CB8AC3E}">
        <p14:creationId xmlns:p14="http://schemas.microsoft.com/office/powerpoint/2010/main" val="16687784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marL="0" indent="0">
              <a:buNone/>
            </a:pPr>
            <a:r>
              <a:rPr lang="en-US" baseline="30000" dirty="0">
                <a:solidFill>
                  <a:srgbClr val="FFFF00"/>
                </a:solidFill>
                <a:latin typeface="Helvetica" panose="020B0604020202020204" pitchFamily="34" charset="0"/>
              </a:rPr>
              <a:t>105:7.4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(1160.2)</a:t>
            </a:r>
            <a:r>
              <a:rPr lang="en-US" dirty="0">
                <a:solidFill>
                  <a:srgbClr val="FFFFFF"/>
                </a:solidFill>
                <a:latin typeface="Helvetica" panose="020B0604020202020204" pitchFamily="34" charset="0"/>
              </a:rPr>
              <a:t> Among those realities which are associated with the transcendental level are the following:</a:t>
            </a:r>
          </a:p>
          <a:p>
            <a:pPr marL="0" indent="0">
              <a:buNone/>
            </a:pPr>
            <a:r>
              <a:rPr lang="en-US" baseline="30000" dirty="0">
                <a:solidFill>
                  <a:srgbClr val="FFFF00"/>
                </a:solidFill>
                <a:latin typeface="Helvetica" panose="020B0604020202020204" pitchFamily="34" charset="0"/>
              </a:rPr>
              <a:t>105:7.5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(1160.3)</a:t>
            </a:r>
            <a:r>
              <a:rPr lang="en-US" dirty="0">
                <a:solidFill>
                  <a:srgbClr val="FFFFFF"/>
                </a:solidFill>
                <a:latin typeface="Helvetica" panose="020B0604020202020204" pitchFamily="34" charset="0"/>
              </a:rPr>
              <a:t> 1. The Deity presence of the Ultimate.</a:t>
            </a:r>
          </a:p>
          <a:p>
            <a:pPr marL="0" indent="0">
              <a:buNone/>
            </a:pPr>
            <a:r>
              <a:rPr lang="en-US" baseline="30000" dirty="0">
                <a:solidFill>
                  <a:srgbClr val="FFFF00"/>
                </a:solidFill>
                <a:latin typeface="Helvetica" panose="020B0604020202020204" pitchFamily="34" charset="0"/>
              </a:rPr>
              <a:t>105:7.6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(1160.4)</a:t>
            </a:r>
            <a:r>
              <a:rPr lang="en-US" dirty="0">
                <a:solidFill>
                  <a:srgbClr val="FFFFFF"/>
                </a:solidFill>
                <a:latin typeface="Helvetica" panose="020B0604020202020204" pitchFamily="34" charset="0"/>
              </a:rPr>
              <a:t> 2. The concept of the </a:t>
            </a:r>
            <a:r>
              <a:rPr lang="en-US" dirty="0">
                <a:solidFill>
                  <a:srgbClr val="FFFF99"/>
                </a:solidFill>
                <a:latin typeface="Helvetica" panose="020B0604020202020204" pitchFamily="34" charset="0"/>
                <a:hlinkClick r:id="rId2"/>
              </a:rPr>
              <a:t>master universe.</a:t>
            </a:r>
            <a:endParaRPr lang="en-US" dirty="0">
              <a:solidFill>
                <a:srgbClr val="FFFFFF"/>
              </a:solidFill>
              <a:latin typeface="Helvetica" panose="020B0604020202020204" pitchFamily="34" charset="0"/>
            </a:endParaRPr>
          </a:p>
          <a:p>
            <a:pPr marL="0" indent="0">
              <a:buNone/>
            </a:pPr>
            <a:r>
              <a:rPr lang="en-US" baseline="30000" dirty="0">
                <a:solidFill>
                  <a:srgbClr val="FFFF00"/>
                </a:solidFill>
                <a:latin typeface="Helvetica" panose="020B0604020202020204" pitchFamily="34" charset="0"/>
              </a:rPr>
              <a:t>105:7.7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(1160.5)</a:t>
            </a:r>
            <a:r>
              <a:rPr lang="en-US" dirty="0">
                <a:solidFill>
                  <a:srgbClr val="FFFFFF"/>
                </a:solidFill>
                <a:latin typeface="Helvetica" panose="020B0604020202020204" pitchFamily="34" charset="0"/>
              </a:rPr>
              <a:t> 3. The </a:t>
            </a:r>
            <a:r>
              <a:rPr lang="en-US" u="sng" dirty="0">
                <a:solidFill>
                  <a:srgbClr val="CC6600"/>
                </a:solidFill>
                <a:latin typeface="Helvetica" panose="020B0604020202020204" pitchFamily="34" charset="0"/>
                <a:hlinkClick r:id="rId3"/>
              </a:rPr>
              <a:t>Architects of the Master Universe.</a:t>
            </a:r>
            <a:endParaRPr lang="en-US" dirty="0">
              <a:solidFill>
                <a:srgbClr val="FFFFFF"/>
              </a:solidFill>
              <a:latin typeface="Helvetica" panose="020B0604020202020204" pitchFamily="34" charset="0"/>
            </a:endParaRPr>
          </a:p>
          <a:p>
            <a:pPr marL="0" indent="0">
              <a:buNone/>
            </a:pPr>
            <a:r>
              <a:rPr lang="en-US" baseline="30000" dirty="0">
                <a:solidFill>
                  <a:srgbClr val="FFFF00"/>
                </a:solidFill>
                <a:latin typeface="Helvetica" panose="020B0604020202020204" pitchFamily="34" charset="0"/>
              </a:rPr>
              <a:t>105:7.8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(1160.6)</a:t>
            </a:r>
            <a:r>
              <a:rPr lang="en-US" dirty="0">
                <a:solidFill>
                  <a:srgbClr val="FFFFFF"/>
                </a:solidFill>
                <a:latin typeface="Helvetica" panose="020B0604020202020204" pitchFamily="34" charset="0"/>
              </a:rPr>
              <a:t> 4. The two orders of </a:t>
            </a:r>
            <a:r>
              <a:rPr lang="en-US" dirty="0">
                <a:solidFill>
                  <a:srgbClr val="FFFF99"/>
                </a:solidFill>
                <a:latin typeface="Helvetica" panose="020B0604020202020204" pitchFamily="34" charset="0"/>
                <a:hlinkClick r:id="rId4"/>
              </a:rPr>
              <a:t>Paradise force organizers.</a:t>
            </a:r>
            <a:endParaRPr lang="en-US" dirty="0">
              <a:solidFill>
                <a:srgbClr val="FFFFFF"/>
              </a:solidFill>
              <a:latin typeface="Helvetica" panose="020B0604020202020204" pitchFamily="34" charset="0"/>
            </a:endParaRPr>
          </a:p>
          <a:p>
            <a:pPr marL="0" indent="0">
              <a:buNone/>
            </a:pPr>
            <a:r>
              <a:rPr lang="en-US" baseline="30000" dirty="0">
                <a:solidFill>
                  <a:srgbClr val="FFFF00"/>
                </a:solidFill>
                <a:latin typeface="Helvetica" panose="020B0604020202020204" pitchFamily="34" charset="0"/>
              </a:rPr>
              <a:t>105:7.9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(1160.7)</a:t>
            </a:r>
            <a:r>
              <a:rPr lang="en-US" dirty="0">
                <a:solidFill>
                  <a:srgbClr val="FFFFFF"/>
                </a:solidFill>
                <a:latin typeface="Helvetica" panose="020B0604020202020204" pitchFamily="34" charset="0"/>
              </a:rPr>
              <a:t> 5. Certain modifications in </a:t>
            </a:r>
            <a:r>
              <a:rPr lang="en-US" dirty="0">
                <a:solidFill>
                  <a:srgbClr val="FFFF99"/>
                </a:solidFill>
                <a:latin typeface="Helvetica" panose="020B0604020202020204" pitchFamily="34" charset="0"/>
                <a:hlinkClick r:id="rId5"/>
              </a:rPr>
              <a:t>space potency.</a:t>
            </a:r>
            <a:endParaRPr lang="en-US" dirty="0">
              <a:solidFill>
                <a:srgbClr val="FFFFFF"/>
              </a:solidFill>
              <a:latin typeface="Helvetica" panose="020B0604020202020204" pitchFamily="34" charset="0"/>
            </a:endParaRPr>
          </a:p>
          <a:p>
            <a:pPr marL="0" indent="0">
              <a:buNone/>
            </a:pPr>
            <a:r>
              <a:rPr lang="en-US" baseline="30000" dirty="0">
                <a:solidFill>
                  <a:srgbClr val="FFFF00"/>
                </a:solidFill>
                <a:latin typeface="Helvetica" panose="020B0604020202020204" pitchFamily="34" charset="0"/>
              </a:rPr>
              <a:t>105:7.10</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(1160.8)</a:t>
            </a:r>
            <a:r>
              <a:rPr lang="en-US" dirty="0">
                <a:solidFill>
                  <a:srgbClr val="FFFFFF"/>
                </a:solidFill>
                <a:latin typeface="Helvetica" panose="020B0604020202020204" pitchFamily="34" charset="0"/>
              </a:rPr>
              <a:t> 6. Certain values of spirit.</a:t>
            </a:r>
          </a:p>
          <a:p>
            <a:pPr marL="0" indent="0">
              <a:buNone/>
            </a:pPr>
            <a:r>
              <a:rPr lang="en-US" baseline="30000" dirty="0">
                <a:solidFill>
                  <a:srgbClr val="FFFF00"/>
                </a:solidFill>
                <a:latin typeface="Helvetica" panose="020B0604020202020204" pitchFamily="34" charset="0"/>
              </a:rPr>
              <a:t>105:7.11</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(1160.9)</a:t>
            </a:r>
            <a:r>
              <a:rPr lang="en-US" dirty="0">
                <a:solidFill>
                  <a:srgbClr val="FFFFFF"/>
                </a:solidFill>
                <a:latin typeface="Helvetica" panose="020B0604020202020204" pitchFamily="34" charset="0"/>
              </a:rPr>
              <a:t> 7. Certain </a:t>
            </a:r>
            <a:r>
              <a:rPr lang="en-US" dirty="0">
                <a:solidFill>
                  <a:srgbClr val="FFFF99"/>
                </a:solidFill>
                <a:latin typeface="Helvetica" panose="020B0604020202020204" pitchFamily="34" charset="0"/>
                <a:hlinkClick r:id="rId6"/>
              </a:rPr>
              <a:t>meanings</a:t>
            </a:r>
            <a:r>
              <a:rPr lang="en-US" dirty="0">
                <a:solidFill>
                  <a:srgbClr val="FFFFFF"/>
                </a:solidFill>
                <a:latin typeface="Helvetica" panose="020B0604020202020204" pitchFamily="34" charset="0"/>
              </a:rPr>
              <a:t> of mind.</a:t>
            </a:r>
          </a:p>
          <a:p>
            <a:pPr marL="0" indent="0">
              <a:buNone/>
            </a:pPr>
            <a:r>
              <a:rPr lang="en-US" baseline="30000" dirty="0">
                <a:solidFill>
                  <a:srgbClr val="FFFF00"/>
                </a:solidFill>
                <a:latin typeface="Helvetica" panose="020B0604020202020204" pitchFamily="34" charset="0"/>
              </a:rPr>
              <a:t>105:7.13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(1160.11)</a:t>
            </a:r>
            <a:r>
              <a:rPr lang="en-US" dirty="0">
                <a:solidFill>
                  <a:srgbClr val="FFFFFF"/>
                </a:solidFill>
                <a:latin typeface="Helvetica" panose="020B0604020202020204" pitchFamily="34" charset="0"/>
              </a:rPr>
              <a:t> 9. </a:t>
            </a:r>
            <a:r>
              <a:rPr lang="en-US" dirty="0" err="1">
                <a:solidFill>
                  <a:srgbClr val="FFFFFF"/>
                </a:solidFill>
                <a:latin typeface="Helvetica" panose="020B0604020202020204" pitchFamily="34" charset="0"/>
              </a:rPr>
              <a:t>Absonite</a:t>
            </a:r>
            <a:r>
              <a:rPr lang="en-US" dirty="0">
                <a:solidFill>
                  <a:srgbClr val="FFFFFF"/>
                </a:solidFill>
                <a:latin typeface="Helvetica" panose="020B0604020202020204" pitchFamily="34" charset="0"/>
              </a:rPr>
              <a:t> qualities and realities.</a:t>
            </a:r>
          </a:p>
          <a:p>
            <a:pPr marL="0" indent="0">
              <a:buNone/>
            </a:pPr>
            <a:r>
              <a:rPr lang="en-US" baseline="30000" dirty="0">
                <a:solidFill>
                  <a:srgbClr val="FFFF00"/>
                </a:solidFill>
                <a:latin typeface="Helvetica" panose="020B0604020202020204" pitchFamily="34" charset="0"/>
              </a:rPr>
              <a:t>105:7.13</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(1160.11)</a:t>
            </a:r>
            <a:r>
              <a:rPr lang="en-US" dirty="0">
                <a:solidFill>
                  <a:srgbClr val="FFFFFF"/>
                </a:solidFill>
                <a:latin typeface="Helvetica" panose="020B0604020202020204" pitchFamily="34" charset="0"/>
              </a:rPr>
              <a:t> 9. Omnipotence, </a:t>
            </a:r>
            <a:r>
              <a:rPr lang="en-US" dirty="0">
                <a:solidFill>
                  <a:srgbClr val="FFFF99"/>
                </a:solidFill>
                <a:latin typeface="Helvetica" panose="020B0604020202020204" pitchFamily="34" charset="0"/>
                <a:hlinkClick r:id="rId7"/>
              </a:rPr>
              <a:t>omniscience,</a:t>
            </a:r>
            <a:r>
              <a:rPr lang="en-US" dirty="0">
                <a:solidFill>
                  <a:srgbClr val="FFFFFF"/>
                </a:solidFill>
                <a:latin typeface="Helvetica" panose="020B0604020202020204" pitchFamily="34" charset="0"/>
              </a:rPr>
              <a:t> and </a:t>
            </a:r>
            <a:r>
              <a:rPr lang="en-US" dirty="0">
                <a:solidFill>
                  <a:srgbClr val="FFFF99"/>
                </a:solidFill>
                <a:latin typeface="Helvetica" panose="020B0604020202020204" pitchFamily="34" charset="0"/>
                <a:hlinkClick r:id="rId8"/>
              </a:rPr>
              <a:t>omnipresence.</a:t>
            </a:r>
            <a:endParaRPr lang="en-US" dirty="0">
              <a:solidFill>
                <a:srgbClr val="FFFFFF"/>
              </a:solidFill>
              <a:latin typeface="Helvetica" panose="020B0604020202020204" pitchFamily="34" charset="0"/>
            </a:endParaRPr>
          </a:p>
          <a:p>
            <a:pPr marL="0" indent="0">
              <a:buNone/>
            </a:pPr>
            <a:r>
              <a:rPr lang="en-US" baseline="30000" dirty="0">
                <a:solidFill>
                  <a:srgbClr val="FFFF00"/>
                </a:solidFill>
                <a:latin typeface="Helvetica" panose="020B0604020202020204" pitchFamily="34" charset="0"/>
              </a:rPr>
              <a:t>105:7.14</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(1160.12)</a:t>
            </a:r>
            <a:r>
              <a:rPr lang="en-US" dirty="0">
                <a:solidFill>
                  <a:srgbClr val="FFFFFF"/>
                </a:solidFill>
                <a:latin typeface="Helvetica" panose="020B0604020202020204" pitchFamily="34" charset="0"/>
              </a:rPr>
              <a:t> 10. Space.</a:t>
            </a:r>
          </a:p>
          <a:p>
            <a:pPr marL="0" indent="0">
              <a:buNone/>
            </a:pPr>
            <a:endParaRPr lang="en-US" dirty="0"/>
          </a:p>
        </p:txBody>
      </p:sp>
    </p:spTree>
    <p:extLst>
      <p:ext uri="{BB962C8B-B14F-4D97-AF65-F5344CB8AC3E}">
        <p14:creationId xmlns:p14="http://schemas.microsoft.com/office/powerpoint/2010/main" val="38476855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105:7.15</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(1160.13)</a:t>
            </a:r>
            <a:r>
              <a:rPr lang="en-US" dirty="0">
                <a:solidFill>
                  <a:srgbClr val="FFFFFF"/>
                </a:solidFill>
                <a:latin typeface="Helvetica" panose="020B0604020202020204" pitchFamily="34" charset="0"/>
              </a:rPr>
              <a:t> The universe in which we now live may be thought of as existing on finite, transcendental, and absolute levels. This is the cosmic stage on which is enacted the endless drama of </a:t>
            </a:r>
            <a:r>
              <a:rPr lang="en-US" dirty="0">
                <a:solidFill>
                  <a:srgbClr val="FFFF99"/>
                </a:solidFill>
                <a:latin typeface="Helvetica" panose="020B0604020202020204" pitchFamily="34" charset="0"/>
                <a:hlinkClick r:id="rId2"/>
              </a:rPr>
              <a:t>personality</a:t>
            </a:r>
            <a:r>
              <a:rPr lang="en-US" dirty="0">
                <a:solidFill>
                  <a:srgbClr val="FFFFFF"/>
                </a:solidFill>
                <a:latin typeface="Helvetica" panose="020B0604020202020204" pitchFamily="34" charset="0"/>
              </a:rPr>
              <a:t> performance and energy metamorphosis.</a:t>
            </a:r>
            <a:endParaRPr lang="en-US" dirty="0"/>
          </a:p>
        </p:txBody>
      </p:sp>
    </p:spTree>
    <p:extLst>
      <p:ext uri="{BB962C8B-B14F-4D97-AF65-F5344CB8AC3E}">
        <p14:creationId xmlns:p14="http://schemas.microsoft.com/office/powerpoint/2010/main" val="203709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66A384-39BF-446E-BADE-1F2EDE5D9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4900"/>
            <a:ext cx="9144000" cy="4648200"/>
          </a:xfrm>
          <a:prstGeom prst="rect">
            <a:avLst/>
          </a:prstGeom>
        </p:spPr>
      </p:pic>
    </p:spTree>
    <p:extLst>
      <p:ext uri="{BB962C8B-B14F-4D97-AF65-F5344CB8AC3E}">
        <p14:creationId xmlns:p14="http://schemas.microsoft.com/office/powerpoint/2010/main" val="11122242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31433D3-0829-47AF-A676-AA8333EECB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41370425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B7F80CF-AF0D-41C7-B354-63E66DAC4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9374947" cy="6858000"/>
          </a:xfrm>
          <a:prstGeom prst="rect">
            <a:avLst/>
          </a:prstGeom>
        </p:spPr>
      </p:pic>
    </p:spTree>
    <p:extLst>
      <p:ext uri="{BB962C8B-B14F-4D97-AF65-F5344CB8AC3E}">
        <p14:creationId xmlns:p14="http://schemas.microsoft.com/office/powerpoint/2010/main" val="39614447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105:7.16</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(1160.14)</a:t>
            </a:r>
            <a:r>
              <a:rPr lang="en-US" dirty="0">
                <a:solidFill>
                  <a:srgbClr val="FFFFFF"/>
                </a:solidFill>
                <a:latin typeface="Helvetica" panose="020B0604020202020204" pitchFamily="34" charset="0"/>
              </a:rPr>
              <a:t> And all of these manifold realities are unified </a:t>
            </a:r>
            <a:r>
              <a:rPr lang="en-US" i="1" dirty="0">
                <a:solidFill>
                  <a:srgbClr val="FFFFFF"/>
                </a:solidFill>
                <a:latin typeface="Helvetica" panose="020B0604020202020204" pitchFamily="34" charset="0"/>
              </a:rPr>
              <a:t>absolutely</a:t>
            </a:r>
            <a:r>
              <a:rPr lang="en-US" dirty="0">
                <a:solidFill>
                  <a:srgbClr val="FFFFFF"/>
                </a:solidFill>
                <a:latin typeface="Helvetica" panose="020B0604020202020204" pitchFamily="34" charset="0"/>
              </a:rPr>
              <a:t> by the several </a:t>
            </a:r>
            <a:r>
              <a:rPr lang="en-US" dirty="0">
                <a:solidFill>
                  <a:srgbClr val="FFFF99"/>
                </a:solidFill>
                <a:latin typeface="Helvetica" panose="020B0604020202020204" pitchFamily="34" charset="0"/>
                <a:hlinkClick r:id="rId2"/>
              </a:rPr>
              <a:t>triunities,</a:t>
            </a:r>
            <a:r>
              <a:rPr lang="en-US" dirty="0">
                <a:solidFill>
                  <a:srgbClr val="FFFFFF"/>
                </a:solidFill>
                <a:latin typeface="Helvetica" panose="020B0604020202020204" pitchFamily="34" charset="0"/>
              </a:rPr>
              <a:t> </a:t>
            </a:r>
            <a:r>
              <a:rPr lang="en-US" i="1" dirty="0">
                <a:solidFill>
                  <a:srgbClr val="FFFFFF"/>
                </a:solidFill>
                <a:latin typeface="Helvetica" panose="020B0604020202020204" pitchFamily="34" charset="0"/>
              </a:rPr>
              <a:t>functionally</a:t>
            </a:r>
            <a:r>
              <a:rPr lang="en-US" dirty="0">
                <a:solidFill>
                  <a:srgbClr val="FFFFFF"/>
                </a:solidFill>
                <a:latin typeface="Helvetica" panose="020B0604020202020204" pitchFamily="34" charset="0"/>
              </a:rPr>
              <a:t> by the Architects of the Master Universe, and </a:t>
            </a:r>
            <a:r>
              <a:rPr lang="en-US" i="1" dirty="0">
                <a:solidFill>
                  <a:srgbClr val="FFFFFF"/>
                </a:solidFill>
                <a:latin typeface="Helvetica" panose="020B0604020202020204" pitchFamily="34" charset="0"/>
              </a:rPr>
              <a:t>relatively</a:t>
            </a:r>
            <a:r>
              <a:rPr lang="en-US" dirty="0">
                <a:solidFill>
                  <a:srgbClr val="FFFFFF"/>
                </a:solidFill>
                <a:latin typeface="Helvetica" panose="020B0604020202020204" pitchFamily="34" charset="0"/>
              </a:rPr>
              <a:t> by the </a:t>
            </a:r>
            <a:r>
              <a:rPr lang="en-US" dirty="0">
                <a:solidFill>
                  <a:srgbClr val="FFFF99"/>
                </a:solidFill>
                <a:latin typeface="Helvetica" panose="020B0604020202020204" pitchFamily="34" charset="0"/>
                <a:hlinkClick r:id="rId3"/>
              </a:rPr>
              <a:t>Seven Master Spirits,</a:t>
            </a:r>
            <a:r>
              <a:rPr lang="en-US" dirty="0">
                <a:solidFill>
                  <a:srgbClr val="FFFFFF"/>
                </a:solidFill>
                <a:latin typeface="Helvetica" panose="020B0604020202020204" pitchFamily="34" charset="0"/>
              </a:rPr>
              <a:t> the </a:t>
            </a:r>
            <a:r>
              <a:rPr lang="en-US" dirty="0" err="1">
                <a:solidFill>
                  <a:srgbClr val="FFFFFF"/>
                </a:solidFill>
                <a:latin typeface="Helvetica" panose="020B0604020202020204" pitchFamily="34" charset="0"/>
              </a:rPr>
              <a:t>subsupreme</a:t>
            </a:r>
            <a:r>
              <a:rPr lang="en-US" dirty="0">
                <a:solidFill>
                  <a:srgbClr val="FFFFFF"/>
                </a:solidFill>
                <a:latin typeface="Helvetica" panose="020B0604020202020204" pitchFamily="34" charset="0"/>
              </a:rPr>
              <a:t> </a:t>
            </a:r>
            <a:r>
              <a:rPr lang="en-US" dirty="0" err="1">
                <a:solidFill>
                  <a:srgbClr val="FFFFFF"/>
                </a:solidFill>
                <a:latin typeface="Helvetica" panose="020B0604020202020204" pitchFamily="34" charset="0"/>
              </a:rPr>
              <a:t>co-ordinators</a:t>
            </a:r>
            <a:r>
              <a:rPr lang="en-US" dirty="0">
                <a:solidFill>
                  <a:srgbClr val="FFFFFF"/>
                </a:solidFill>
                <a:latin typeface="Helvetica" panose="020B0604020202020204" pitchFamily="34" charset="0"/>
              </a:rPr>
              <a:t> of the </a:t>
            </a:r>
            <a:r>
              <a:rPr lang="en-US" dirty="0">
                <a:solidFill>
                  <a:srgbClr val="FFFF99"/>
                </a:solidFill>
                <a:latin typeface="Helvetica" panose="020B0604020202020204" pitchFamily="34" charset="0"/>
                <a:hlinkClick r:id="rId4"/>
              </a:rPr>
              <a:t>divinity</a:t>
            </a:r>
            <a:r>
              <a:rPr lang="en-US" dirty="0">
                <a:solidFill>
                  <a:srgbClr val="FFFFFF"/>
                </a:solidFill>
                <a:latin typeface="Helvetica" panose="020B0604020202020204" pitchFamily="34" charset="0"/>
              </a:rPr>
              <a:t> of </a:t>
            </a:r>
            <a:r>
              <a:rPr lang="en-US" dirty="0">
                <a:solidFill>
                  <a:srgbClr val="FFFF99"/>
                </a:solidFill>
                <a:latin typeface="Helvetica" panose="020B0604020202020204" pitchFamily="34" charset="0"/>
                <a:hlinkClick r:id="rId5"/>
              </a:rPr>
              <a:t>God the Sevenfold.</a:t>
            </a:r>
            <a:endParaRPr lang="en-US" dirty="0"/>
          </a:p>
        </p:txBody>
      </p:sp>
    </p:spTree>
    <p:extLst>
      <p:ext uri="{BB962C8B-B14F-4D97-AF65-F5344CB8AC3E}">
        <p14:creationId xmlns:p14="http://schemas.microsoft.com/office/powerpoint/2010/main" val="21465651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42BC424-F268-46B3-99E0-942229607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525" y="0"/>
            <a:ext cx="7448950" cy="6858000"/>
          </a:xfrm>
          <a:prstGeom prst="rect">
            <a:avLst/>
          </a:prstGeom>
        </p:spPr>
      </p:pic>
    </p:spTree>
    <p:extLst>
      <p:ext uri="{BB962C8B-B14F-4D97-AF65-F5344CB8AC3E}">
        <p14:creationId xmlns:p14="http://schemas.microsoft.com/office/powerpoint/2010/main" val="24026664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7B6225E-4C1D-4E06-9160-33F4DE7EFB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130"/>
            <a:ext cx="9144000" cy="6809740"/>
          </a:xfrm>
          <a:prstGeom prst="rect">
            <a:avLst/>
          </a:prstGeom>
        </p:spPr>
      </p:pic>
    </p:spTree>
    <p:extLst>
      <p:ext uri="{BB962C8B-B14F-4D97-AF65-F5344CB8AC3E}">
        <p14:creationId xmlns:p14="http://schemas.microsoft.com/office/powerpoint/2010/main" val="147202946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AE1B905-1A4B-4EED-BCDB-B3D9CBB44C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4180"/>
            <a:ext cx="9144000" cy="6009640"/>
          </a:xfrm>
          <a:prstGeom prst="rect">
            <a:avLst/>
          </a:prstGeom>
        </p:spPr>
      </p:pic>
    </p:spTree>
    <p:extLst>
      <p:ext uri="{BB962C8B-B14F-4D97-AF65-F5344CB8AC3E}">
        <p14:creationId xmlns:p14="http://schemas.microsoft.com/office/powerpoint/2010/main" val="11942760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aseline="30000" dirty="0">
                <a:solidFill>
                  <a:srgbClr val="FFFF00"/>
                </a:solidFill>
                <a:latin typeface="Helvetica" panose="020B0604020202020204" pitchFamily="34" charset="0"/>
              </a:rPr>
              <a:t>105:7.17</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(1160.15)</a:t>
            </a:r>
            <a:r>
              <a:rPr lang="en-US" dirty="0">
                <a:solidFill>
                  <a:srgbClr val="FFFFFF"/>
                </a:solidFill>
                <a:latin typeface="Helvetica" panose="020B0604020202020204" pitchFamily="34" charset="0"/>
              </a:rPr>
              <a:t> God the Sevenfold represents the personality and divinity revelation of the </a:t>
            </a:r>
            <a:r>
              <a:rPr lang="en-US" dirty="0">
                <a:solidFill>
                  <a:srgbClr val="FFFF99"/>
                </a:solidFill>
                <a:latin typeface="Helvetica" panose="020B0604020202020204" pitchFamily="34" charset="0"/>
                <a:hlinkClick r:id="rId2"/>
              </a:rPr>
              <a:t>Universal Father</a:t>
            </a:r>
            <a:r>
              <a:rPr lang="en-US" dirty="0">
                <a:solidFill>
                  <a:srgbClr val="FFFFFF"/>
                </a:solidFill>
                <a:latin typeface="Helvetica" panose="020B0604020202020204" pitchFamily="34" charset="0"/>
              </a:rPr>
              <a:t> to creatures of both maximum and </a:t>
            </a:r>
            <a:r>
              <a:rPr lang="en-US" dirty="0" err="1">
                <a:solidFill>
                  <a:srgbClr val="FFFFFF"/>
                </a:solidFill>
                <a:latin typeface="Helvetica" panose="020B0604020202020204" pitchFamily="34" charset="0"/>
              </a:rPr>
              <a:t>submaximum</a:t>
            </a:r>
            <a:r>
              <a:rPr lang="en-US" dirty="0">
                <a:solidFill>
                  <a:srgbClr val="FFFFFF"/>
                </a:solidFill>
                <a:latin typeface="Helvetica" panose="020B0604020202020204" pitchFamily="34" charset="0"/>
              </a:rPr>
              <a:t> status, but there are other sevenfold relationships of the </a:t>
            </a:r>
            <a:r>
              <a:rPr lang="en-US" dirty="0">
                <a:solidFill>
                  <a:srgbClr val="FFFF99"/>
                </a:solidFill>
                <a:latin typeface="Helvetica" panose="020B0604020202020204" pitchFamily="34" charset="0"/>
                <a:hlinkClick r:id="rId3"/>
              </a:rPr>
              <a:t>First Source and Center</a:t>
            </a:r>
            <a:r>
              <a:rPr lang="en-US" dirty="0">
                <a:solidFill>
                  <a:srgbClr val="FFFFFF"/>
                </a:solidFill>
                <a:latin typeface="Helvetica" panose="020B0604020202020204" pitchFamily="34" charset="0"/>
              </a:rPr>
              <a:t> which do not pertain to the manifestation of the divine spiritual ministry of the God who is spirit.</a:t>
            </a:r>
            <a:endParaRPr lang="en-US" dirty="0"/>
          </a:p>
        </p:txBody>
      </p:sp>
    </p:spTree>
    <p:extLst>
      <p:ext uri="{BB962C8B-B14F-4D97-AF65-F5344CB8AC3E}">
        <p14:creationId xmlns:p14="http://schemas.microsoft.com/office/powerpoint/2010/main" val="33801702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9B44DF5-650F-4945-B82E-9104E54A9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5016"/>
            <a:ext cx="9144000" cy="5027968"/>
          </a:xfrm>
          <a:prstGeom prst="rect">
            <a:avLst/>
          </a:prstGeom>
        </p:spPr>
      </p:pic>
    </p:spTree>
    <p:extLst>
      <p:ext uri="{BB962C8B-B14F-4D97-AF65-F5344CB8AC3E}">
        <p14:creationId xmlns:p14="http://schemas.microsoft.com/office/powerpoint/2010/main" val="36716625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buNone/>
            </a:pPr>
            <a:r>
              <a:rPr lang="en-US" baseline="30000" dirty="0">
                <a:solidFill>
                  <a:srgbClr val="FFFF00"/>
                </a:solidFill>
                <a:latin typeface="Helvetica" panose="020B0604020202020204" pitchFamily="34" charset="0"/>
              </a:rPr>
              <a:t>105:7.18</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(1160.16)</a:t>
            </a:r>
            <a:r>
              <a:rPr lang="en-US" dirty="0">
                <a:solidFill>
                  <a:srgbClr val="FFFFFF"/>
                </a:solidFill>
                <a:latin typeface="Helvetica" panose="020B0604020202020204" pitchFamily="34" charset="0"/>
              </a:rPr>
              <a:t> In the eternity of the past the forces of the </a:t>
            </a:r>
            <a:r>
              <a:rPr lang="en-US" dirty="0">
                <a:solidFill>
                  <a:srgbClr val="FFFF99"/>
                </a:solidFill>
                <a:latin typeface="Helvetica" panose="020B0604020202020204" pitchFamily="34" charset="0"/>
                <a:hlinkClick r:id="rId2"/>
              </a:rPr>
              <a:t>Absolutes,</a:t>
            </a:r>
            <a:r>
              <a:rPr lang="en-US" dirty="0">
                <a:solidFill>
                  <a:srgbClr val="FFFFFF"/>
                </a:solidFill>
                <a:latin typeface="Helvetica" panose="020B0604020202020204" pitchFamily="34" charset="0"/>
              </a:rPr>
              <a:t> the spirits of the Deities, and the personalities of the Gods stirred in response to the primordial self-will of self-existent self-will. In this universe age we are all witnessing the stupendous repercussions of the far-flung cosmic panorama of the </a:t>
            </a:r>
            <a:r>
              <a:rPr lang="en-US" dirty="0" err="1">
                <a:solidFill>
                  <a:srgbClr val="FFFFFF"/>
                </a:solidFill>
                <a:latin typeface="Helvetica" panose="020B0604020202020204" pitchFamily="34" charset="0"/>
              </a:rPr>
              <a:t>subabsolute</a:t>
            </a:r>
            <a:r>
              <a:rPr lang="en-US" dirty="0">
                <a:solidFill>
                  <a:srgbClr val="FFFFFF"/>
                </a:solidFill>
                <a:latin typeface="Helvetica" panose="020B0604020202020204" pitchFamily="34" charset="0"/>
              </a:rPr>
              <a:t> manifestations of the limitless </a:t>
            </a:r>
            <a:r>
              <a:rPr lang="en-US" dirty="0">
                <a:solidFill>
                  <a:srgbClr val="FFFF99"/>
                </a:solidFill>
                <a:latin typeface="Helvetica" panose="020B0604020202020204" pitchFamily="34" charset="0"/>
                <a:hlinkClick r:id="rId3"/>
              </a:rPr>
              <a:t>potentials</a:t>
            </a:r>
            <a:r>
              <a:rPr lang="en-US" dirty="0">
                <a:solidFill>
                  <a:srgbClr val="FFFFFF"/>
                </a:solidFill>
                <a:latin typeface="Helvetica" panose="020B0604020202020204" pitchFamily="34" charset="0"/>
              </a:rPr>
              <a:t> of all these realities. And it is altogether possible that the continued diversification of the original reality of the First Source and Center may proceed onward and outward throughout age upon age, on and on, into the faraway and inconceivable stretches of absolute infinity.</a:t>
            </a:r>
          </a:p>
          <a:p>
            <a:pPr marL="0" indent="0">
              <a:buNone/>
            </a:pPr>
            <a:r>
              <a:rPr lang="en-US" baseline="30000" dirty="0">
                <a:solidFill>
                  <a:srgbClr val="FFFF00"/>
                </a:solidFill>
                <a:latin typeface="Helvetica" panose="020B0604020202020204" pitchFamily="34" charset="0"/>
              </a:rPr>
              <a:t>105:7.19</a:t>
            </a:r>
            <a:r>
              <a:rPr lang="en-US" dirty="0">
                <a:solidFill>
                  <a:srgbClr val="FFFFFF"/>
                </a:solidFill>
                <a:latin typeface="Helvetica" panose="020B0604020202020204" pitchFamily="34" charset="0"/>
              </a:rPr>
              <a:t> </a:t>
            </a:r>
            <a:r>
              <a:rPr lang="en-US" baseline="30000" dirty="0">
                <a:solidFill>
                  <a:srgbClr val="FFFF00"/>
                </a:solidFill>
                <a:latin typeface="Helvetica" panose="020B0604020202020204" pitchFamily="34" charset="0"/>
              </a:rPr>
              <a:t>(1161.1)</a:t>
            </a:r>
            <a:r>
              <a:rPr lang="en-US" dirty="0">
                <a:solidFill>
                  <a:srgbClr val="FFFFFF"/>
                </a:solidFill>
                <a:latin typeface="Helvetica" panose="020B0604020202020204" pitchFamily="34" charset="0"/>
              </a:rPr>
              <a:t> [Presented by a Melchizedek of </a:t>
            </a:r>
            <a:r>
              <a:rPr lang="en-US" dirty="0" err="1">
                <a:solidFill>
                  <a:srgbClr val="FFFF99"/>
                </a:solidFill>
                <a:latin typeface="Helvetica" panose="020B0604020202020204" pitchFamily="34" charset="0"/>
                <a:hlinkClick r:id="rId4"/>
              </a:rPr>
              <a:t>Nebadon</a:t>
            </a:r>
            <a:r>
              <a:rPr lang="en-US" dirty="0">
                <a:solidFill>
                  <a:srgbClr val="FFFF99"/>
                </a:solidFill>
                <a:latin typeface="Helvetica" panose="020B0604020202020204" pitchFamily="34" charset="0"/>
                <a:hlinkClick r:id="rId4"/>
              </a:rPr>
              <a:t>.</a:t>
            </a:r>
            <a:r>
              <a:rPr lang="en-US" dirty="0">
                <a:solidFill>
                  <a:srgbClr val="FFFFFF"/>
                </a:solidFill>
                <a:latin typeface="Helvetica" panose="020B0604020202020204" pitchFamily="34" charset="0"/>
              </a:rPr>
              <a:t> ]</a:t>
            </a:r>
          </a:p>
          <a:p>
            <a:pPr marL="0" indent="0">
              <a:buNone/>
            </a:pPr>
            <a:endParaRPr lang="en-US" dirty="0"/>
          </a:p>
        </p:txBody>
      </p:sp>
    </p:spTree>
    <p:extLst>
      <p:ext uri="{BB962C8B-B14F-4D97-AF65-F5344CB8AC3E}">
        <p14:creationId xmlns:p14="http://schemas.microsoft.com/office/powerpoint/2010/main" val="10714358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590800"/>
            <a:ext cx="8229600" cy="914400"/>
          </a:xfrm>
        </p:spPr>
        <p:txBody>
          <a:bodyPr>
            <a:normAutofit/>
          </a:bodyPr>
          <a:lstStyle/>
          <a:p>
            <a:pPr marL="0" indent="0">
              <a:buNone/>
            </a:pPr>
            <a:r>
              <a:rPr lang="en-US" dirty="0">
                <a:hlinkClick r:id="rId2"/>
              </a:rPr>
              <a:t>Paper 106 - Universe Levels of Reality</a:t>
            </a:r>
            <a:endParaRPr lang="en-US" dirty="0"/>
          </a:p>
        </p:txBody>
      </p:sp>
    </p:spTree>
    <p:extLst>
      <p:ext uri="{BB962C8B-B14F-4D97-AF65-F5344CB8AC3E}">
        <p14:creationId xmlns:p14="http://schemas.microsoft.com/office/powerpoint/2010/main" val="2266788154"/>
      </p:ext>
    </p:extLst>
  </p:cSld>
  <p:clrMapOvr>
    <a:masterClrMapping/>
  </p:clrMapOvr>
</p:sld>
</file>

<file path=ppt/theme/theme1.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TotalTime>
  <Words>1254</Words>
  <Application>Microsoft Office PowerPoint</Application>
  <PresentationFormat>On-screen Show (4:3)</PresentationFormat>
  <Paragraphs>180</Paragraphs>
  <Slides>99</Slides>
  <Notes>0</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1_Office Theme</vt:lpstr>
      <vt:lpstr>The Urantia Book</vt:lpstr>
      <vt:lpstr>PowerPoint Presentation</vt:lpstr>
      <vt:lpstr>Paper 105 Deity and Reality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The Philosophic Concept of the I AM  AUDIO VERSION</vt:lpstr>
      <vt:lpstr>PowerPoint Presentation</vt:lpstr>
      <vt:lpstr>PowerPoint Presentation</vt:lpstr>
      <vt:lpstr>PowerPoint Presentation</vt:lpstr>
      <vt:lpstr>PowerPoint Presentation</vt:lpstr>
      <vt:lpstr>The Unqualified Absolute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 I AM as Triune and as Sevenfold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The Seven Absolutes of Infinity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Unity, Duality, and Triunity  AUDIO VERSION</vt:lpstr>
      <vt:lpstr>PowerPoint Presentation</vt:lpstr>
      <vt:lpstr>PowerPoint Presentation</vt:lpstr>
      <vt:lpstr>PowerPoint Presentation</vt:lpstr>
      <vt:lpstr>PowerPoint Presentation</vt:lpstr>
      <vt:lpstr>PowerPoint Presentation</vt:lpstr>
      <vt:lpstr>5. Promulgation of Finite Reality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Repercussions of Finite Reality  AUDIO VERSION</vt:lpstr>
      <vt:lpstr>PowerPoint Presentation</vt:lpstr>
      <vt:lpstr>PowerPoint Presentation</vt:lpstr>
      <vt:lpstr>PowerPoint Presentation</vt:lpstr>
      <vt:lpstr>PowerPoint Presentation</vt:lpstr>
      <vt:lpstr>7. Eventuation of Transcendentals  AUDIO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Rev. Dr. Roger W. Paul</Manager>
  <Company>Fifth Epochal Revelation Fellowship, Inc.</Company>
  <LinksUpToDate>false</LinksUpToDate>
  <SharedDoc>false</SharedDoc>
  <HyperlinkBase>http://fifthepochalrevelationfellowship.com/b-urantia-book-standardized/papers/paper-105-deity-and-reality.htm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Paper_105_Deity_and_Reality</dc:title>
  <dc:subject>The Urantia Book : Paper - 105 Deity and Reality</dc:subject>
  <dc:creator>Presented by a Melchizedek of Nebadon. </dc:creator>
  <cp:keywords>"philosophic concept, I AM, infinity, absolutes, unity, duality, triunity, finite reality, repercussions, transcendentals, urantia"</cp:keywords>
  <cp:lastModifiedBy>Rev. Dr. Roger W. Paul</cp:lastModifiedBy>
  <cp:revision>42</cp:revision>
  <dcterms:created xsi:type="dcterms:W3CDTF">2014-04-04T18:38:58Z</dcterms:created>
  <dcterms:modified xsi:type="dcterms:W3CDTF">2021-02-14T20:07:21Z</dcterms:modified>
  <cp:category>Religion, Faith</cp:category>
</cp:coreProperties>
</file>